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2" r:id="rId4"/>
    <p:sldId id="263" r:id="rId5"/>
    <p:sldId id="258" r:id="rId6"/>
    <p:sldId id="264" r:id="rId7"/>
    <p:sldId id="265" r:id="rId8"/>
    <p:sldId id="266" r:id="rId9"/>
    <p:sldId id="273" r:id="rId10"/>
    <p:sldId id="275" r:id="rId11"/>
    <p:sldId id="267" r:id="rId12"/>
    <p:sldId id="276" r:id="rId13"/>
    <p:sldId id="259" r:id="rId14"/>
    <p:sldId id="279" r:id="rId15"/>
    <p:sldId id="268" r:id="rId16"/>
    <p:sldId id="278" r:id="rId17"/>
    <p:sldId id="269" r:id="rId18"/>
    <p:sldId id="280" r:id="rId19"/>
    <p:sldId id="277" r:id="rId20"/>
    <p:sldId id="260" r:id="rId21"/>
    <p:sldId id="270" r:id="rId22"/>
    <p:sldId id="282" r:id="rId23"/>
    <p:sldId id="283" r:id="rId24"/>
    <p:sldId id="272" r:id="rId25"/>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預設章節" id="{BB7C29BC-9C91-4781-BDAF-217F5BF81592}">
          <p14:sldIdLst>
            <p14:sldId id="256"/>
            <p14:sldId id="257"/>
            <p14:sldId id="262"/>
            <p14:sldId id="263"/>
            <p14:sldId id="258"/>
            <p14:sldId id="264"/>
            <p14:sldId id="265"/>
            <p14:sldId id="266"/>
            <p14:sldId id="273"/>
            <p14:sldId id="275"/>
            <p14:sldId id="267"/>
            <p14:sldId id="276"/>
            <p14:sldId id="259"/>
            <p14:sldId id="279"/>
            <p14:sldId id="268"/>
            <p14:sldId id="278"/>
            <p14:sldId id="269"/>
            <p14:sldId id="280"/>
            <p14:sldId id="277"/>
            <p14:sldId id="260"/>
            <p14:sldId id="270"/>
            <p14:sldId id="282"/>
            <p14:sldId id="283"/>
            <p14:sldId id="272"/>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F6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99" autoAdjust="0"/>
    <p:restoredTop sz="94660"/>
  </p:normalViewPr>
  <p:slideViewPr>
    <p:cSldViewPr>
      <p:cViewPr varScale="1">
        <p:scale>
          <a:sx n="109" d="100"/>
          <a:sy n="109" d="100"/>
        </p:scale>
        <p:origin x="-167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ADF2728E-1C67-493E-916E-86CF120C99E2}" type="datetimeFigureOut">
              <a:rPr lang="zh-TW" altLang="en-US" smtClean="0"/>
              <a:t>2016/4/20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CC303F9-8916-4D8D-9718-309EC05065BE}" type="slidenum">
              <a:rPr lang="zh-TW" altLang="en-US" smtClean="0"/>
              <a:t>‹#›</a:t>
            </a:fld>
            <a:endParaRPr lang="zh-TW" altLang="en-US"/>
          </a:p>
        </p:txBody>
      </p:sp>
    </p:spTree>
    <p:extLst>
      <p:ext uri="{BB962C8B-B14F-4D97-AF65-F5344CB8AC3E}">
        <p14:creationId xmlns:p14="http://schemas.microsoft.com/office/powerpoint/2010/main" val="374919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ADF2728E-1C67-493E-916E-86CF120C99E2}" type="datetimeFigureOut">
              <a:rPr lang="zh-TW" altLang="en-US" smtClean="0"/>
              <a:t>2016/4/20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CC303F9-8916-4D8D-9718-309EC05065BE}" type="slidenum">
              <a:rPr lang="zh-TW" altLang="en-US" smtClean="0"/>
              <a:t>‹#›</a:t>
            </a:fld>
            <a:endParaRPr lang="zh-TW" altLang="en-US"/>
          </a:p>
        </p:txBody>
      </p:sp>
    </p:spTree>
    <p:extLst>
      <p:ext uri="{BB962C8B-B14F-4D97-AF65-F5344CB8AC3E}">
        <p14:creationId xmlns:p14="http://schemas.microsoft.com/office/powerpoint/2010/main" val="1245695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ADF2728E-1C67-493E-916E-86CF120C99E2}" type="datetimeFigureOut">
              <a:rPr lang="zh-TW" altLang="en-US" smtClean="0"/>
              <a:t>2016/4/20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CC303F9-8916-4D8D-9718-309EC05065BE}" type="slidenum">
              <a:rPr lang="zh-TW" altLang="en-US" smtClean="0"/>
              <a:t>‹#›</a:t>
            </a:fld>
            <a:endParaRPr lang="zh-TW" altLang="en-US"/>
          </a:p>
        </p:txBody>
      </p:sp>
    </p:spTree>
    <p:extLst>
      <p:ext uri="{BB962C8B-B14F-4D97-AF65-F5344CB8AC3E}">
        <p14:creationId xmlns:p14="http://schemas.microsoft.com/office/powerpoint/2010/main" val="1891640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solidFill>
            <a:schemeClr val="bg1"/>
          </a:solidFill>
        </p:spPr>
        <p:txBody>
          <a:bodyPr/>
          <a:lstStyle>
            <a:lvl1pPr algn="l">
              <a:defRPr b="1"/>
            </a:lvl1p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ADF2728E-1C67-493E-916E-86CF120C99E2}" type="datetimeFigureOut">
              <a:rPr lang="zh-TW" altLang="en-US" smtClean="0"/>
              <a:t>2016/4/20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CC303F9-8916-4D8D-9718-309EC05065BE}" type="slidenum">
              <a:rPr lang="zh-TW" altLang="en-US" smtClean="0"/>
              <a:t>‹#›</a:t>
            </a:fld>
            <a:endParaRPr lang="zh-TW" altLang="en-US"/>
          </a:p>
        </p:txBody>
      </p:sp>
    </p:spTree>
    <p:extLst>
      <p:ext uri="{BB962C8B-B14F-4D97-AF65-F5344CB8AC3E}">
        <p14:creationId xmlns:p14="http://schemas.microsoft.com/office/powerpoint/2010/main" val="75508439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ADF2728E-1C67-493E-916E-86CF120C99E2}" type="datetimeFigureOut">
              <a:rPr lang="zh-TW" altLang="en-US" smtClean="0"/>
              <a:t>2016/4/20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CC303F9-8916-4D8D-9718-309EC05065BE}" type="slidenum">
              <a:rPr lang="zh-TW" altLang="en-US" smtClean="0"/>
              <a:t>‹#›</a:t>
            </a:fld>
            <a:endParaRPr lang="zh-TW" altLang="en-US"/>
          </a:p>
        </p:txBody>
      </p:sp>
    </p:spTree>
    <p:extLst>
      <p:ext uri="{BB962C8B-B14F-4D97-AF65-F5344CB8AC3E}">
        <p14:creationId xmlns:p14="http://schemas.microsoft.com/office/powerpoint/2010/main" val="2183678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ADF2728E-1C67-493E-916E-86CF120C99E2}" type="datetimeFigureOut">
              <a:rPr lang="zh-TW" altLang="en-US" smtClean="0"/>
              <a:t>2016/4/20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DCC303F9-8916-4D8D-9718-309EC05065BE}" type="slidenum">
              <a:rPr lang="zh-TW" altLang="en-US" smtClean="0"/>
              <a:t>‹#›</a:t>
            </a:fld>
            <a:endParaRPr lang="zh-TW" altLang="en-US"/>
          </a:p>
        </p:txBody>
      </p:sp>
    </p:spTree>
    <p:extLst>
      <p:ext uri="{BB962C8B-B14F-4D97-AF65-F5344CB8AC3E}">
        <p14:creationId xmlns:p14="http://schemas.microsoft.com/office/powerpoint/2010/main" val="181602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ADF2728E-1C67-493E-916E-86CF120C99E2}" type="datetimeFigureOut">
              <a:rPr lang="zh-TW" altLang="en-US" smtClean="0"/>
              <a:t>2016/4/20</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DCC303F9-8916-4D8D-9718-309EC05065BE}" type="slidenum">
              <a:rPr lang="zh-TW" altLang="en-US" smtClean="0"/>
              <a:t>‹#›</a:t>
            </a:fld>
            <a:endParaRPr lang="zh-TW" altLang="en-US"/>
          </a:p>
        </p:txBody>
      </p:sp>
    </p:spTree>
    <p:extLst>
      <p:ext uri="{BB962C8B-B14F-4D97-AF65-F5344CB8AC3E}">
        <p14:creationId xmlns:p14="http://schemas.microsoft.com/office/powerpoint/2010/main" val="2557720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ADF2728E-1C67-493E-916E-86CF120C99E2}" type="datetimeFigureOut">
              <a:rPr lang="zh-TW" altLang="en-US" smtClean="0"/>
              <a:t>2016/4/20</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DCC303F9-8916-4D8D-9718-309EC05065BE}" type="slidenum">
              <a:rPr lang="zh-TW" altLang="en-US" smtClean="0"/>
              <a:t>‹#›</a:t>
            </a:fld>
            <a:endParaRPr lang="zh-TW" altLang="en-US"/>
          </a:p>
        </p:txBody>
      </p:sp>
    </p:spTree>
    <p:extLst>
      <p:ext uri="{BB962C8B-B14F-4D97-AF65-F5344CB8AC3E}">
        <p14:creationId xmlns:p14="http://schemas.microsoft.com/office/powerpoint/2010/main" val="2523613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ADF2728E-1C67-493E-916E-86CF120C99E2}" type="datetimeFigureOut">
              <a:rPr lang="zh-TW" altLang="en-US" smtClean="0"/>
              <a:t>2016/4/20</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DCC303F9-8916-4D8D-9718-309EC05065BE}" type="slidenum">
              <a:rPr lang="zh-TW" altLang="en-US" smtClean="0"/>
              <a:t>‹#›</a:t>
            </a:fld>
            <a:endParaRPr lang="zh-TW" altLang="en-US"/>
          </a:p>
        </p:txBody>
      </p:sp>
    </p:spTree>
    <p:extLst>
      <p:ext uri="{BB962C8B-B14F-4D97-AF65-F5344CB8AC3E}">
        <p14:creationId xmlns:p14="http://schemas.microsoft.com/office/powerpoint/2010/main" val="2021633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ADF2728E-1C67-493E-916E-86CF120C99E2}" type="datetimeFigureOut">
              <a:rPr lang="zh-TW" altLang="en-US" smtClean="0"/>
              <a:t>2016/4/20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DCC303F9-8916-4D8D-9718-309EC05065BE}" type="slidenum">
              <a:rPr lang="zh-TW" altLang="en-US" smtClean="0"/>
              <a:t>‹#›</a:t>
            </a:fld>
            <a:endParaRPr lang="zh-TW" altLang="en-US"/>
          </a:p>
        </p:txBody>
      </p:sp>
    </p:spTree>
    <p:extLst>
      <p:ext uri="{BB962C8B-B14F-4D97-AF65-F5344CB8AC3E}">
        <p14:creationId xmlns:p14="http://schemas.microsoft.com/office/powerpoint/2010/main" val="656262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ADF2728E-1C67-493E-916E-86CF120C99E2}" type="datetimeFigureOut">
              <a:rPr lang="zh-TW" altLang="en-US" smtClean="0"/>
              <a:t>2016/4/20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DCC303F9-8916-4D8D-9718-309EC05065BE}" type="slidenum">
              <a:rPr lang="zh-TW" altLang="en-US" smtClean="0"/>
              <a:t>‹#›</a:t>
            </a:fld>
            <a:endParaRPr lang="zh-TW" altLang="en-US"/>
          </a:p>
        </p:txBody>
      </p:sp>
    </p:spTree>
    <p:extLst>
      <p:ext uri="{BB962C8B-B14F-4D97-AF65-F5344CB8AC3E}">
        <p14:creationId xmlns:p14="http://schemas.microsoft.com/office/powerpoint/2010/main" val="23541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微軟正黑體" panose="020B0604030504040204" pitchFamily="34" charset="-120"/>
                <a:ea typeface="微軟正黑體" panose="020B0604030504040204" pitchFamily="34" charset="-120"/>
              </a:defRPr>
            </a:lvl1pPr>
          </a:lstStyle>
          <a:p>
            <a:fld id="{ADF2728E-1C67-493E-916E-86CF120C99E2}" type="datetimeFigureOut">
              <a:rPr lang="zh-TW" altLang="en-US" smtClean="0"/>
              <a:pPr/>
              <a:t>2016/4/20</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微軟正黑體" panose="020B0604030504040204" pitchFamily="34" charset="-120"/>
                <a:ea typeface="微軟正黑體" panose="020B0604030504040204" pitchFamily="34" charset="-120"/>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微軟正黑體" panose="020B0604030504040204" pitchFamily="34" charset="-120"/>
                <a:ea typeface="微軟正黑體" panose="020B0604030504040204" pitchFamily="34" charset="-120"/>
              </a:defRPr>
            </a:lvl1pPr>
          </a:lstStyle>
          <a:p>
            <a:fld id="{DCC303F9-8916-4D8D-9718-309EC05065BE}" type="slidenum">
              <a:rPr lang="zh-TW" altLang="en-US" smtClean="0"/>
              <a:pPr/>
              <a:t>‹#›</a:t>
            </a:fld>
            <a:endParaRPr lang="zh-TW" altLang="en-US"/>
          </a:p>
        </p:txBody>
      </p:sp>
    </p:spTree>
    <p:extLst>
      <p:ext uri="{BB962C8B-B14F-4D97-AF65-F5344CB8AC3E}">
        <p14:creationId xmlns:p14="http://schemas.microsoft.com/office/powerpoint/2010/main" val="39474484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微軟正黑體" panose="020B0604030504040204" pitchFamily="34" charset="-120"/>
          <a:ea typeface="微軟正黑體" panose="020B0604030504040204" pitchFamily="34" charset="-120"/>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微軟正黑體" panose="020B0604030504040204" pitchFamily="34" charset="-120"/>
          <a:ea typeface="微軟正黑體" panose="020B0604030504040204" pitchFamily="34" charset="-12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微軟正黑體" panose="020B0604030504040204" pitchFamily="34" charset="-120"/>
          <a:ea typeface="微軟正黑體" panose="020B0604030504040204" pitchFamily="34" charset="-120"/>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微軟正黑體" panose="020B0604030504040204" pitchFamily="34" charset="-120"/>
          <a:ea typeface="微軟正黑體" panose="020B0604030504040204" pitchFamily="34" charset="-120"/>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微軟正黑體" panose="020B0604030504040204" pitchFamily="34" charset="-120"/>
          <a:ea typeface="微軟正黑體" panose="020B0604030504040204" pitchFamily="34" charset="-120"/>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微軟正黑體" panose="020B0604030504040204" pitchFamily="34" charset="-120"/>
          <a:ea typeface="微軟正黑體" panose="020B0604030504040204" pitchFamily="34" charset="-12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506413" y="4628728"/>
            <a:ext cx="10156826" cy="1248544"/>
          </a:xfrm>
          <a:ln w="57150"/>
        </p:spPr>
        <p:style>
          <a:lnRef idx="2">
            <a:schemeClr val="accent2"/>
          </a:lnRef>
          <a:fillRef idx="1">
            <a:schemeClr val="lt1"/>
          </a:fillRef>
          <a:effectRef idx="0">
            <a:schemeClr val="accent2"/>
          </a:effectRef>
          <a:fontRef idx="minor">
            <a:schemeClr val="dk1"/>
          </a:fontRef>
        </p:style>
        <p:txBody>
          <a:bodyPr>
            <a:noAutofit/>
          </a:bodyPr>
          <a:lstStyle/>
          <a:p>
            <a:r>
              <a:rPr lang="zh-TW" altLang="en-US" sz="2000" b="1" dirty="0" smtClean="0">
                <a:latin typeface="微軟正黑體" panose="020B0604030504040204" pitchFamily="34" charset="-120"/>
                <a:ea typeface="微軟正黑體" panose="020B0604030504040204" pitchFamily="34" charset="-120"/>
              </a:rPr>
              <a:t>期刊：</a:t>
            </a:r>
            <a:r>
              <a:rPr lang="en-US" altLang="zh-TW" sz="2000" b="1" dirty="0" smtClean="0">
                <a:latin typeface="微軟正黑體" panose="020B0604030504040204" pitchFamily="34" charset="-120"/>
                <a:ea typeface="微軟正黑體" panose="020B0604030504040204" pitchFamily="34" charset="-120"/>
              </a:rPr>
              <a:t>Accident Analysis &amp; Prevention</a:t>
            </a:r>
          </a:p>
          <a:p>
            <a:r>
              <a:rPr lang="zh-TW" altLang="en-US" sz="2000" b="1" dirty="0" smtClean="0">
                <a:latin typeface="微軟正黑體" panose="020B0604030504040204" pitchFamily="34" charset="-120"/>
                <a:ea typeface="微軟正黑體" panose="020B0604030504040204" pitchFamily="34" charset="-120"/>
              </a:rPr>
              <a:t>學生：張語軒</a:t>
            </a:r>
            <a:endParaRPr lang="en-US" altLang="zh-TW" sz="2000" b="1" dirty="0" smtClean="0">
              <a:latin typeface="微軟正黑體" panose="020B0604030504040204" pitchFamily="34" charset="-120"/>
              <a:ea typeface="微軟正黑體" panose="020B0604030504040204" pitchFamily="34" charset="-120"/>
            </a:endParaRPr>
          </a:p>
          <a:p>
            <a:r>
              <a:rPr lang="zh-TW" altLang="en-US" sz="2000" b="1" dirty="0">
                <a:latin typeface="微軟正黑體" panose="020B0604030504040204" pitchFamily="34" charset="-120"/>
                <a:ea typeface="微軟正黑體" panose="020B0604030504040204" pitchFamily="34" charset="-120"/>
              </a:rPr>
              <a:t>指導</a:t>
            </a:r>
            <a:r>
              <a:rPr lang="zh-TW" altLang="en-US" sz="2000" b="1" dirty="0" smtClean="0">
                <a:latin typeface="微軟正黑體" panose="020B0604030504040204" pitchFamily="34" charset="-120"/>
                <a:ea typeface="微軟正黑體" panose="020B0604030504040204" pitchFamily="34" charset="-120"/>
              </a:rPr>
              <a:t>教授：柳永青</a:t>
            </a:r>
            <a:endParaRPr lang="en-US" altLang="zh-TW" sz="2000" b="1" dirty="0" smtClean="0">
              <a:latin typeface="微軟正黑體" panose="020B0604030504040204" pitchFamily="34" charset="-120"/>
              <a:ea typeface="微軟正黑體" panose="020B0604030504040204" pitchFamily="34" charset="-120"/>
            </a:endParaRPr>
          </a:p>
        </p:txBody>
      </p:sp>
      <p:pic>
        <p:nvPicPr>
          <p:cNvPr id="1029" name="Picture 5"/>
          <p:cNvPicPr>
            <a:picLocks noChangeAspect="1" noChangeArrowheads="1"/>
          </p:cNvPicPr>
          <p:nvPr/>
        </p:nvPicPr>
        <p:blipFill>
          <a:blip r:embed="rId2">
            <a:duotone>
              <a:prstClr val="black"/>
              <a:schemeClr val="accent2">
                <a:lumMod val="75000"/>
                <a:tint val="45000"/>
                <a:satMod val="400000"/>
              </a:schemeClr>
            </a:duotone>
            <a:extLst>
              <a:ext uri="{28A0092B-C50C-407E-A947-70E740481C1C}">
                <a14:useLocalDpi xmlns:a14="http://schemas.microsoft.com/office/drawing/2010/main" val="0"/>
              </a:ext>
            </a:extLst>
          </a:blip>
          <a:srcRect/>
          <a:stretch>
            <a:fillRect/>
          </a:stretch>
        </p:blipFill>
        <p:spPr bwMode="auto">
          <a:xfrm>
            <a:off x="-506413" y="1124744"/>
            <a:ext cx="10156826" cy="237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81578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solidFill>
            <a:schemeClr val="accent6">
              <a:lumMod val="60000"/>
              <a:lumOff val="40000"/>
            </a:schemeClr>
          </a:solidFill>
        </p:spPr>
        <p:txBody>
          <a:bodyPr>
            <a:normAutofit/>
          </a:bodyPr>
          <a:lstStyle/>
          <a:p>
            <a:r>
              <a:rPr lang="en-US" altLang="zh-TW" sz="4000" dirty="0" smtClean="0"/>
              <a:t>Method-</a:t>
            </a:r>
            <a:r>
              <a:rPr lang="en-US" altLang="zh-TW" sz="3600" dirty="0" smtClean="0"/>
              <a:t>test procedure(3/3)</a:t>
            </a:r>
            <a:endParaRPr lang="zh-TW" altLang="en-US" sz="3600" dirty="0"/>
          </a:p>
        </p:txBody>
      </p:sp>
      <p:sp>
        <p:nvSpPr>
          <p:cNvPr id="3" name="內容版面配置區 2"/>
          <p:cNvSpPr>
            <a:spLocks noGrp="1"/>
          </p:cNvSpPr>
          <p:nvPr>
            <p:ph idx="1"/>
          </p:nvPr>
        </p:nvSpPr>
        <p:spPr/>
        <p:txBody>
          <a:bodyPr>
            <a:normAutofit/>
          </a:bodyPr>
          <a:lstStyle/>
          <a:p>
            <a:r>
              <a:rPr lang="en-US" altLang="zh-TW" sz="2500" dirty="0"/>
              <a:t>25.9</a:t>
            </a:r>
            <a:r>
              <a:rPr lang="zh-TW" altLang="en-US" sz="2500" dirty="0"/>
              <a:t>及</a:t>
            </a:r>
            <a:r>
              <a:rPr lang="en-US" altLang="zh-TW" sz="2500" dirty="0"/>
              <a:t>40.6</a:t>
            </a:r>
            <a:r>
              <a:rPr lang="zh-TW" altLang="en-US" sz="2500" dirty="0"/>
              <a:t>公里處分別有轉換手動事件，可能為道路施工或路標指示，當前方</a:t>
            </a:r>
            <a:r>
              <a:rPr lang="en-US" altLang="zh-TW" sz="2500" dirty="0"/>
              <a:t>SUV</a:t>
            </a:r>
            <a:r>
              <a:rPr lang="zh-TW" altLang="en-US" sz="2500" dirty="0"/>
              <a:t>變換車道通過障礙時，系統會偵測並要求受測者手動駕駛，並在</a:t>
            </a:r>
            <a:r>
              <a:rPr lang="en-US" altLang="zh-TW" sz="2500" dirty="0"/>
              <a:t>12</a:t>
            </a:r>
            <a:r>
              <a:rPr lang="zh-TW" altLang="en-US" sz="2500" dirty="0"/>
              <a:t>秒內</a:t>
            </a:r>
            <a:r>
              <a:rPr lang="zh-TW" altLang="en-US" sz="2500" dirty="0" smtClean="0"/>
              <a:t>接手</a:t>
            </a:r>
            <a:endParaRPr lang="en-US" altLang="zh-TW" sz="2500" dirty="0" smtClean="0"/>
          </a:p>
          <a:p>
            <a:pPr marL="0" indent="0">
              <a:buNone/>
            </a:pPr>
            <a:r>
              <a:rPr lang="en-US" altLang="zh-TW" sz="2500" dirty="0" smtClean="0">
                <a:sym typeface="Wingdings" panose="05000000000000000000" pitchFamily="2" charset="2"/>
              </a:rPr>
              <a:t></a:t>
            </a:r>
            <a:r>
              <a:rPr lang="zh-TW" altLang="en-US" sz="2500" dirty="0"/>
              <a:t>目的是讓受測者習慣自動化</a:t>
            </a:r>
            <a:r>
              <a:rPr lang="zh-TW" altLang="en-US" sz="2500" dirty="0" smtClean="0"/>
              <a:t>系統</a:t>
            </a:r>
            <a:endParaRPr lang="en-US" altLang="zh-TW" sz="2500" dirty="0"/>
          </a:p>
          <a:p>
            <a:r>
              <a:rPr lang="en-US" altLang="zh-TW" sz="2500" dirty="0" smtClean="0"/>
              <a:t>55.4</a:t>
            </a:r>
            <a:r>
              <a:rPr lang="zh-TW" altLang="en-US" sz="2500" dirty="0" smtClean="0"/>
              <a:t>公里處有拋錨車阻擋道路，前方</a:t>
            </a:r>
            <a:r>
              <a:rPr lang="en-US" altLang="zh-TW" sz="2500" dirty="0" smtClean="0"/>
              <a:t>SUV</a:t>
            </a:r>
            <a:r>
              <a:rPr lang="zh-TW" altLang="en-US" sz="2500" dirty="0" smtClean="0"/>
              <a:t>變換車道接近障礙，時間區間</a:t>
            </a:r>
            <a:r>
              <a:rPr lang="en-US" altLang="zh-TW" sz="2500" dirty="0" smtClean="0"/>
              <a:t>1.5</a:t>
            </a:r>
            <a:r>
              <a:rPr lang="zh-TW" altLang="en-US" sz="2500" dirty="0" smtClean="0"/>
              <a:t>秒直至撞上，</a:t>
            </a:r>
            <a:r>
              <a:rPr lang="zh-TW" altLang="en-US" sz="2500" dirty="0"/>
              <a:t>系統同時煞車及</a:t>
            </a:r>
            <a:r>
              <a:rPr lang="zh-TW" altLang="en-US" sz="2500" dirty="0" smtClean="0"/>
              <a:t>減速</a:t>
            </a:r>
            <a:r>
              <a:rPr lang="en-US" altLang="zh-TW" sz="2500" dirty="0" smtClean="0"/>
              <a:t>(2.5m/s</a:t>
            </a:r>
            <a:r>
              <a:rPr lang="en-US" altLang="zh-TW" sz="2500" baseline="30000" dirty="0" smtClean="0"/>
              <a:t>2</a:t>
            </a:r>
            <a:r>
              <a:rPr lang="en-US" altLang="zh-TW" sz="2500" dirty="0" smtClean="0"/>
              <a:t>)</a:t>
            </a:r>
            <a:r>
              <a:rPr lang="zh-TW" altLang="en-US" sz="2500" dirty="0" smtClean="0"/>
              <a:t>導致</a:t>
            </a:r>
            <a:r>
              <a:rPr lang="en-US" altLang="zh-TW" sz="2500" dirty="0" smtClean="0"/>
              <a:t>Time Gap</a:t>
            </a:r>
            <a:r>
              <a:rPr lang="zh-TW" altLang="en-US" sz="2500" dirty="0" smtClean="0"/>
              <a:t>為</a:t>
            </a:r>
            <a:r>
              <a:rPr lang="en-US" altLang="zh-TW" sz="2500" dirty="0" smtClean="0"/>
              <a:t>4.9</a:t>
            </a:r>
            <a:r>
              <a:rPr lang="zh-TW" altLang="en-US" sz="2500" dirty="0" smtClean="0"/>
              <a:t>、</a:t>
            </a:r>
            <a:r>
              <a:rPr lang="en-US" altLang="zh-TW" sz="2500" dirty="0" smtClean="0"/>
              <a:t>5.7</a:t>
            </a:r>
            <a:r>
              <a:rPr lang="zh-TW" altLang="en-US" sz="2500" dirty="0" smtClean="0"/>
              <a:t>、</a:t>
            </a:r>
            <a:r>
              <a:rPr lang="en-US" altLang="zh-TW" sz="2500" dirty="0" smtClean="0"/>
              <a:t>6.6</a:t>
            </a:r>
            <a:r>
              <a:rPr lang="zh-TW" altLang="en-US" sz="2500" dirty="0" smtClean="0"/>
              <a:t>秒</a:t>
            </a:r>
            <a:endParaRPr lang="en-US" altLang="zh-TW" sz="2500" dirty="0" smtClean="0"/>
          </a:p>
          <a:p>
            <a:r>
              <a:rPr lang="zh-TW" altLang="en-US" sz="2500" dirty="0"/>
              <a:t>完整</a:t>
            </a:r>
            <a:r>
              <a:rPr lang="zh-TW" altLang="en-US" sz="2500" dirty="0" smtClean="0"/>
              <a:t>實驗為</a:t>
            </a:r>
            <a:r>
              <a:rPr lang="en-US" altLang="zh-TW" sz="2500" dirty="0"/>
              <a:t>55.8km</a:t>
            </a:r>
            <a:r>
              <a:rPr lang="zh-TW" altLang="en-US" sz="2500" dirty="0" smtClean="0"/>
              <a:t>約</a:t>
            </a:r>
            <a:r>
              <a:rPr lang="en-US" altLang="zh-TW" sz="2500" dirty="0" smtClean="0"/>
              <a:t>28</a:t>
            </a:r>
            <a:r>
              <a:rPr lang="zh-TW" altLang="en-US" sz="2500" dirty="0" smtClean="0"/>
              <a:t>分鐘</a:t>
            </a:r>
            <a:endParaRPr lang="en-US" altLang="zh-TW" sz="2500" dirty="0" smtClean="0"/>
          </a:p>
          <a:p>
            <a:endParaRPr lang="en-US" altLang="zh-TW" sz="2500" dirty="0" smtClean="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308" t="29553" r="17994" b="24878"/>
          <a:stretch/>
        </p:blipFill>
        <p:spPr bwMode="auto">
          <a:xfrm>
            <a:off x="467544" y="3140968"/>
            <a:ext cx="8441974" cy="34512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3656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9735" r="530"/>
          <a:stretch/>
        </p:blipFill>
        <p:spPr bwMode="auto">
          <a:xfrm>
            <a:off x="5580112" y="3975968"/>
            <a:ext cx="3109342" cy="22934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標題 1"/>
          <p:cNvSpPr>
            <a:spLocks noGrp="1"/>
          </p:cNvSpPr>
          <p:nvPr>
            <p:ph type="title"/>
          </p:nvPr>
        </p:nvSpPr>
        <p:spPr>
          <a:solidFill>
            <a:schemeClr val="accent6">
              <a:lumMod val="60000"/>
              <a:lumOff val="40000"/>
            </a:schemeClr>
          </a:solidFill>
        </p:spPr>
        <p:txBody>
          <a:bodyPr>
            <a:normAutofit/>
          </a:bodyPr>
          <a:lstStyle/>
          <a:p>
            <a:r>
              <a:rPr lang="en-US" altLang="zh-TW" sz="4000" dirty="0" smtClean="0"/>
              <a:t>Method-</a:t>
            </a:r>
            <a:r>
              <a:rPr lang="en-US" altLang="zh-TW" sz="3600" dirty="0" smtClean="0"/>
              <a:t>secondary task</a:t>
            </a:r>
            <a:endParaRPr lang="zh-TW" altLang="en-US" sz="3600" dirty="0"/>
          </a:p>
        </p:txBody>
      </p:sp>
      <p:sp>
        <p:nvSpPr>
          <p:cNvPr id="3" name="內容版面配置區 2"/>
          <p:cNvSpPr>
            <a:spLocks noGrp="1"/>
          </p:cNvSpPr>
          <p:nvPr>
            <p:ph idx="1"/>
          </p:nvPr>
        </p:nvSpPr>
        <p:spPr/>
        <p:txBody>
          <a:bodyPr/>
          <a:lstStyle/>
          <a:p>
            <a:r>
              <a:rPr lang="zh-TW" altLang="en-US" dirty="0" smtClean="0"/>
              <a:t>打字</a:t>
            </a:r>
            <a:r>
              <a:rPr lang="en-US" altLang="zh-TW" dirty="0" smtClean="0"/>
              <a:t>(</a:t>
            </a:r>
            <a:r>
              <a:rPr lang="zh-TW" altLang="en-US" dirty="0"/>
              <a:t>填</a:t>
            </a:r>
            <a:r>
              <a:rPr lang="zh-TW" altLang="en-US" dirty="0" smtClean="0"/>
              <a:t>字遊戲</a:t>
            </a:r>
            <a:r>
              <a:rPr lang="en-US" altLang="zh-TW" dirty="0" smtClean="0"/>
              <a:t>)</a:t>
            </a:r>
          </a:p>
          <a:p>
            <a:r>
              <a:rPr lang="zh-TW" altLang="en-US" dirty="0"/>
              <a:t>上網</a:t>
            </a:r>
            <a:r>
              <a:rPr lang="zh-TW" altLang="en-US" dirty="0" smtClean="0"/>
              <a:t>搜尋</a:t>
            </a:r>
            <a:r>
              <a:rPr lang="en-US" altLang="zh-TW" dirty="0" smtClean="0"/>
              <a:t>(</a:t>
            </a:r>
            <a:r>
              <a:rPr lang="zh-TW" altLang="en-US" dirty="0" smtClean="0"/>
              <a:t>搜尋引擎</a:t>
            </a:r>
            <a:r>
              <a:rPr lang="en-US" altLang="zh-TW" dirty="0" smtClean="0"/>
              <a:t>)</a:t>
            </a:r>
            <a:endParaRPr lang="en-US" altLang="zh-TW" dirty="0"/>
          </a:p>
          <a:p>
            <a:pPr marL="0" indent="0">
              <a:buNone/>
            </a:pPr>
            <a:r>
              <a:rPr lang="zh-TW" altLang="en-US" dirty="0" smtClean="0"/>
              <a:t>完成任務會自動跳出下一個任務</a:t>
            </a:r>
            <a:endParaRPr lang="zh-TW" altLang="en-US" dirty="0"/>
          </a:p>
        </p:txBody>
      </p:sp>
    </p:spTree>
    <p:extLst>
      <p:ext uri="{BB962C8B-B14F-4D97-AF65-F5344CB8AC3E}">
        <p14:creationId xmlns:p14="http://schemas.microsoft.com/office/powerpoint/2010/main" val="36876962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solidFill>
            <a:schemeClr val="accent6">
              <a:lumMod val="60000"/>
              <a:lumOff val="40000"/>
            </a:schemeClr>
          </a:solidFill>
        </p:spPr>
        <p:txBody>
          <a:bodyPr>
            <a:noAutofit/>
          </a:bodyPr>
          <a:lstStyle/>
          <a:p>
            <a:r>
              <a:rPr lang="en-US" altLang="zh-TW" sz="4000" dirty="0" smtClean="0"/>
              <a:t>Method</a:t>
            </a:r>
            <a:r>
              <a:rPr lang="en-US" altLang="zh-TW" sz="3600" dirty="0" smtClean="0"/>
              <a:t>-recording of eye movements</a:t>
            </a:r>
            <a:endParaRPr lang="zh-TW" altLang="en-US" sz="3600" dirty="0"/>
          </a:p>
        </p:txBody>
      </p:sp>
      <p:sp>
        <p:nvSpPr>
          <p:cNvPr id="3" name="內容版面配置區 2"/>
          <p:cNvSpPr>
            <a:spLocks noGrp="1"/>
          </p:cNvSpPr>
          <p:nvPr>
            <p:ph idx="1"/>
          </p:nvPr>
        </p:nvSpPr>
        <p:spPr/>
        <p:txBody>
          <a:bodyPr>
            <a:normAutofit/>
          </a:bodyPr>
          <a:lstStyle/>
          <a:p>
            <a:pPr>
              <a:lnSpc>
                <a:spcPct val="150000"/>
              </a:lnSpc>
            </a:pPr>
            <a:r>
              <a:rPr lang="zh-TW" altLang="en-US" sz="2800" dirty="0"/>
              <a:t>以</a:t>
            </a:r>
            <a:r>
              <a:rPr lang="zh-TW" altLang="en-US" sz="2800" dirty="0" smtClean="0"/>
              <a:t>兩不同角度之車內攝影機收集眼球移動數據</a:t>
            </a:r>
            <a:endParaRPr lang="en-US" altLang="zh-TW" sz="2800" dirty="0" smtClean="0"/>
          </a:p>
          <a:p>
            <a:pPr>
              <a:lnSpc>
                <a:spcPct val="150000"/>
              </a:lnSpc>
            </a:pPr>
            <a:r>
              <a:rPr lang="en-US" altLang="zh-TW" sz="2800" dirty="0" smtClean="0"/>
              <a:t>AOI</a:t>
            </a:r>
            <a:r>
              <a:rPr lang="zh-TW" altLang="en-US" sz="2800" dirty="0" smtClean="0"/>
              <a:t>：擋風玻璃、中央顯示器、左右後照鏡、</a:t>
            </a:r>
            <a:r>
              <a:rPr lang="zh-TW" altLang="en-US" sz="2800" dirty="0"/>
              <a:t>車內後</a:t>
            </a:r>
            <a:r>
              <a:rPr lang="zh-TW" altLang="en-US" sz="2800" dirty="0" smtClean="0"/>
              <a:t>照鏡、儀表板</a:t>
            </a:r>
            <a:endParaRPr lang="en-US" altLang="zh-TW" sz="2800" dirty="0"/>
          </a:p>
          <a:p>
            <a:pPr>
              <a:lnSpc>
                <a:spcPct val="150000"/>
              </a:lnSpc>
            </a:pPr>
            <a:r>
              <a:rPr lang="zh-TW" altLang="en-US" sz="2800" dirty="0" smtClean="0"/>
              <a:t>三</a:t>
            </a:r>
            <a:r>
              <a:rPr lang="zh-TW" altLang="en-US" sz="2800" dirty="0"/>
              <a:t>次轉換手動</a:t>
            </a:r>
            <a:r>
              <a:rPr lang="zh-TW" altLang="en-US" sz="2800" dirty="0" smtClean="0"/>
              <a:t>駕駛</a:t>
            </a:r>
            <a:r>
              <a:rPr lang="zh-TW" altLang="en-US" sz="2800" u="sng" dirty="0" smtClean="0"/>
              <a:t>狀況發生前</a:t>
            </a:r>
            <a:r>
              <a:rPr lang="en-US" altLang="zh-TW" sz="2800" u="sng" dirty="0" smtClean="0"/>
              <a:t>1950m</a:t>
            </a:r>
            <a:r>
              <a:rPr lang="zh-TW" altLang="en-US" sz="2800" u="sng" dirty="0" smtClean="0"/>
              <a:t>開始</a:t>
            </a:r>
            <a:r>
              <a:rPr lang="en-US" altLang="zh-TW" sz="2800" u="sng" dirty="0" smtClean="0"/>
              <a:t>(</a:t>
            </a:r>
            <a:r>
              <a:rPr lang="zh-TW" altLang="en-US" sz="2800" u="sng" dirty="0" smtClean="0"/>
              <a:t>約</a:t>
            </a:r>
            <a:r>
              <a:rPr lang="en-US" altLang="zh-TW" sz="2800" u="sng" dirty="0" smtClean="0"/>
              <a:t>1</a:t>
            </a:r>
            <a:r>
              <a:rPr lang="zh-TW" altLang="en-US" sz="2800" u="sng" dirty="0" smtClean="0"/>
              <a:t>分鐘</a:t>
            </a:r>
            <a:r>
              <a:rPr lang="en-US" altLang="zh-TW" sz="2800" u="sng" dirty="0" smtClean="0"/>
              <a:t>)</a:t>
            </a:r>
            <a:r>
              <a:rPr lang="zh-TW" altLang="en-US" sz="2800" dirty="0" smtClean="0"/>
              <a:t>收集數據，直至通過障礙</a:t>
            </a:r>
            <a:endParaRPr lang="en-US" altLang="zh-TW" sz="2800" dirty="0" smtClean="0"/>
          </a:p>
          <a:p>
            <a:pPr>
              <a:lnSpc>
                <a:spcPct val="150000"/>
              </a:lnSpc>
            </a:pPr>
            <a:endParaRPr lang="en-US" altLang="zh-TW" sz="2800" dirty="0" smtClean="0"/>
          </a:p>
        </p:txBody>
      </p:sp>
    </p:spTree>
    <p:extLst>
      <p:ext uri="{BB962C8B-B14F-4D97-AF65-F5344CB8AC3E}">
        <p14:creationId xmlns:p14="http://schemas.microsoft.com/office/powerpoint/2010/main" val="10999400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solidFill>
            <a:srgbClr val="FCF680"/>
          </a:solidFill>
        </p:spPr>
        <p:txBody>
          <a:bodyPr>
            <a:normAutofit fontScale="90000"/>
          </a:bodyPr>
          <a:lstStyle/>
          <a:p>
            <a:r>
              <a:rPr lang="en-US" altLang="zh-TW" dirty="0" smtClean="0"/>
              <a:t>Results</a:t>
            </a:r>
            <a:r>
              <a:rPr lang="en-US" altLang="zh-TW" sz="4000" dirty="0" smtClean="0"/>
              <a:t>-gaze behavior</a:t>
            </a:r>
            <a:r>
              <a:rPr lang="zh-TW" altLang="en-US" sz="4000" dirty="0" smtClean="0"/>
              <a:t> </a:t>
            </a:r>
            <a:r>
              <a:rPr lang="en-US" altLang="zh-TW" sz="4000" dirty="0" smtClean="0"/>
              <a:t>during highly auto drive and secondary(1/2)</a:t>
            </a:r>
            <a:endParaRPr lang="zh-TW" altLang="en-US" sz="3600" dirty="0"/>
          </a:p>
        </p:txBody>
      </p:sp>
      <p:sp>
        <p:nvSpPr>
          <p:cNvPr id="3" name="內容版面配置區 2"/>
          <p:cNvSpPr>
            <a:spLocks noGrp="1"/>
          </p:cNvSpPr>
          <p:nvPr>
            <p:ph idx="1"/>
          </p:nvPr>
        </p:nvSpPr>
        <p:spPr/>
        <p:txBody>
          <a:bodyPr>
            <a:normAutofit/>
          </a:bodyPr>
          <a:lstStyle/>
          <a:p>
            <a:r>
              <a:rPr lang="zh-TW" altLang="en-US" sz="2800" dirty="0"/>
              <a:t>自動</a:t>
            </a:r>
            <a:r>
              <a:rPr lang="zh-TW" altLang="en-US" sz="2800" dirty="0" smtClean="0"/>
              <a:t>駕駛</a:t>
            </a:r>
            <a:r>
              <a:rPr lang="zh-TW" altLang="en-US" sz="2800" dirty="0"/>
              <a:t>一分鐘</a:t>
            </a:r>
            <a:r>
              <a:rPr lang="zh-TW" altLang="en-US" sz="2800" dirty="0" smtClean="0"/>
              <a:t>，不同</a:t>
            </a:r>
            <a:r>
              <a:rPr lang="en-US" altLang="zh-TW" sz="2800" dirty="0" smtClean="0"/>
              <a:t>AOI</a:t>
            </a:r>
            <a:r>
              <a:rPr lang="zh-TW" altLang="en-US" sz="2800" dirty="0" smtClean="0"/>
              <a:t>視線停留時間與頻率</a:t>
            </a:r>
            <a:endParaRPr lang="en-US" altLang="zh-TW" sz="2800" dirty="0" smtClean="0"/>
          </a:p>
          <a:p>
            <a:endParaRPr lang="en-US" altLang="zh-TW" sz="2800" dirty="0"/>
          </a:p>
          <a:p>
            <a:endParaRPr lang="en-US" altLang="zh-TW" sz="2800" dirty="0" smtClean="0"/>
          </a:p>
          <a:p>
            <a:endParaRPr lang="en-US" altLang="zh-TW" sz="2800" dirty="0" smtClean="0"/>
          </a:p>
          <a:p>
            <a:endParaRPr lang="en-US" altLang="zh-TW" sz="2800" dirty="0"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836540"/>
            <a:ext cx="8106539"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38447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solidFill>
            <a:srgbClr val="FCF680"/>
          </a:solidFill>
        </p:spPr>
        <p:txBody>
          <a:bodyPr>
            <a:normAutofit fontScale="90000"/>
          </a:bodyPr>
          <a:lstStyle/>
          <a:p>
            <a:r>
              <a:rPr lang="en-US" altLang="zh-TW" dirty="0" smtClean="0"/>
              <a:t>Results</a:t>
            </a:r>
            <a:r>
              <a:rPr lang="en-US" altLang="zh-TW" sz="4000" dirty="0" smtClean="0"/>
              <a:t>-gaze behavior</a:t>
            </a:r>
            <a:r>
              <a:rPr lang="zh-TW" altLang="en-US" sz="4000" dirty="0" smtClean="0"/>
              <a:t> </a:t>
            </a:r>
            <a:r>
              <a:rPr lang="en-US" altLang="zh-TW" sz="4000" dirty="0" smtClean="0"/>
              <a:t>during highly auto drive and secondary(2/2)</a:t>
            </a:r>
            <a:endParaRPr lang="zh-TW" altLang="en-US" sz="3600" dirty="0"/>
          </a:p>
        </p:txBody>
      </p:sp>
      <p:sp>
        <p:nvSpPr>
          <p:cNvPr id="3" name="內容版面配置區 2"/>
          <p:cNvSpPr>
            <a:spLocks noGrp="1"/>
          </p:cNvSpPr>
          <p:nvPr>
            <p:ph idx="1"/>
          </p:nvPr>
        </p:nvSpPr>
        <p:spPr/>
        <p:txBody>
          <a:bodyPr>
            <a:normAutofit/>
          </a:bodyPr>
          <a:lstStyle/>
          <a:p>
            <a:r>
              <a:rPr lang="zh-TW" altLang="en-US" sz="2800" dirty="0" smtClean="0"/>
              <a:t>自動駕駛一分鐘，連續注視之百分比</a:t>
            </a:r>
            <a:r>
              <a:rPr lang="zh-TW" altLang="en-US" sz="2800" dirty="0"/>
              <a:t>與</a:t>
            </a:r>
            <a:r>
              <a:rPr lang="zh-TW" altLang="en-US" sz="2800" dirty="0" smtClean="0"/>
              <a:t>秒數</a:t>
            </a:r>
            <a:endParaRPr lang="en-US" altLang="zh-TW" sz="2800" dirty="0" smtClean="0"/>
          </a:p>
          <a:p>
            <a:pPr lvl="1"/>
            <a:r>
              <a:rPr lang="zh-TW" altLang="en-US" sz="2400" dirty="0"/>
              <a:t>比例最高為中央顯示器及擋風玻璃</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2855952"/>
            <a:ext cx="6909089" cy="3245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66727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solidFill>
            <a:srgbClr val="FCF680"/>
          </a:solidFill>
        </p:spPr>
        <p:txBody>
          <a:bodyPr>
            <a:normAutofit fontScale="90000"/>
          </a:bodyPr>
          <a:lstStyle/>
          <a:p>
            <a:r>
              <a:rPr lang="en-US" altLang="zh-TW" dirty="0" smtClean="0"/>
              <a:t>Results-</a:t>
            </a:r>
            <a:r>
              <a:rPr lang="en-US" altLang="zh-TW" sz="4000" dirty="0" smtClean="0"/>
              <a:t>driver classification based on gaze behavior</a:t>
            </a:r>
            <a:endParaRPr lang="zh-TW" altLang="en-US" sz="4000" dirty="0"/>
          </a:p>
        </p:txBody>
      </p:sp>
      <p:sp>
        <p:nvSpPr>
          <p:cNvPr id="3" name="內容版面配置區 2"/>
          <p:cNvSpPr>
            <a:spLocks noGrp="1"/>
          </p:cNvSpPr>
          <p:nvPr>
            <p:ph idx="1"/>
          </p:nvPr>
        </p:nvSpPr>
        <p:spPr/>
        <p:txBody>
          <a:bodyPr/>
          <a:lstStyle/>
          <a:p>
            <a:r>
              <a:rPr lang="zh-TW" altLang="en-US" dirty="0" smtClean="0"/>
              <a:t>考慮均數與極值</a:t>
            </a:r>
            <a:endParaRPr lang="en-US" altLang="zh-TW" dirty="0" smtClean="0"/>
          </a:p>
          <a:p>
            <a:pPr lvl="1"/>
            <a:r>
              <a:rPr lang="en-US" altLang="zh-TW" dirty="0" smtClean="0"/>
              <a:t>K-means</a:t>
            </a:r>
            <a:r>
              <a:rPr lang="zh-TW" altLang="en-US" dirty="0" smtClean="0"/>
              <a:t>進行資料分類</a:t>
            </a:r>
            <a:r>
              <a:rPr lang="en-US" altLang="zh-TW" dirty="0" smtClean="0"/>
              <a:t>(</a:t>
            </a:r>
            <a:r>
              <a:rPr lang="zh-TW" altLang="en-US" dirty="0" smtClean="0"/>
              <a:t>高、中、低風險</a:t>
            </a:r>
            <a:r>
              <a:rPr lang="en-US" altLang="zh-TW" dirty="0" smtClean="0"/>
              <a:t>)</a:t>
            </a:r>
            <a:endParaRPr lang="zh-TW" alt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636912"/>
            <a:ext cx="7826618" cy="280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67777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solidFill>
            <a:srgbClr val="FCF680"/>
          </a:solidFill>
        </p:spPr>
        <p:txBody>
          <a:bodyPr>
            <a:normAutofit fontScale="90000"/>
          </a:bodyPr>
          <a:lstStyle/>
          <a:p>
            <a:r>
              <a:rPr lang="en-US" altLang="zh-TW" dirty="0" smtClean="0"/>
              <a:t>Results-</a:t>
            </a:r>
            <a:r>
              <a:rPr lang="en-US" altLang="zh-TW" sz="4000" dirty="0" smtClean="0"/>
              <a:t>driver classification based on gaze behavior</a:t>
            </a:r>
            <a:endParaRPr lang="zh-TW" altLang="en-US" sz="4000" dirty="0"/>
          </a:p>
        </p:txBody>
      </p:sp>
      <p:sp>
        <p:nvSpPr>
          <p:cNvPr id="3" name="內容版面配置區 2"/>
          <p:cNvSpPr>
            <a:spLocks noGrp="1"/>
          </p:cNvSpPr>
          <p:nvPr>
            <p:ph idx="1"/>
          </p:nvPr>
        </p:nvSpPr>
        <p:spPr/>
        <p:txBody>
          <a:bodyPr/>
          <a:lstStyle/>
          <a:p>
            <a:r>
              <a:rPr lang="zh-TW" altLang="en-US" dirty="0" smtClean="0"/>
              <a:t>以目光行為分析時，駕駛者的差異皆不顯著</a:t>
            </a:r>
            <a:endParaRPr lang="en-US" altLang="zh-TW" dirty="0" smtClean="0"/>
          </a:p>
          <a:p>
            <a:pPr marL="0" indent="0">
              <a:buNone/>
            </a:pPr>
            <a:r>
              <a:rPr lang="en-US" altLang="zh-TW" dirty="0" smtClean="0">
                <a:sym typeface="Wingdings" panose="05000000000000000000" pitchFamily="2" charset="2"/>
              </a:rPr>
              <a:t></a:t>
            </a:r>
            <a:r>
              <a:rPr lang="zh-TW" altLang="en-US" dirty="0" smtClean="0">
                <a:sym typeface="Wingdings" panose="05000000000000000000" pitchFamily="2" charset="2"/>
              </a:rPr>
              <a:t>駕駛的性別、駕駛年限、年齡等不同，不影響視線移動或停留等行為</a:t>
            </a:r>
            <a:endParaRPr lang="en-US" altLang="zh-TW" dirty="0" smtClean="0"/>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4077072"/>
            <a:ext cx="7826618" cy="19113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480784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solidFill>
            <a:srgbClr val="FCF680"/>
          </a:solidFill>
        </p:spPr>
        <p:txBody>
          <a:bodyPr>
            <a:normAutofit/>
          </a:bodyPr>
          <a:lstStyle/>
          <a:p>
            <a:r>
              <a:rPr lang="en-US" altLang="zh-TW" sz="4000" dirty="0" smtClean="0"/>
              <a:t>Results-</a:t>
            </a:r>
            <a:r>
              <a:rPr lang="en-US" altLang="zh-TW" sz="3600" dirty="0" smtClean="0"/>
              <a:t>driver take-over</a:t>
            </a:r>
            <a:endParaRPr lang="zh-TW" altLang="en-US" sz="4000" dirty="0"/>
          </a:p>
        </p:txBody>
      </p:sp>
      <p:sp>
        <p:nvSpPr>
          <p:cNvPr id="3" name="內容版面配置區 2"/>
          <p:cNvSpPr>
            <a:spLocks noGrp="1"/>
          </p:cNvSpPr>
          <p:nvPr>
            <p:ph idx="1"/>
          </p:nvPr>
        </p:nvSpPr>
        <p:spPr/>
        <p:txBody>
          <a:bodyPr>
            <a:normAutofit/>
          </a:bodyPr>
          <a:lstStyle/>
          <a:p>
            <a:pPr>
              <a:lnSpc>
                <a:spcPct val="150000"/>
              </a:lnSpc>
            </a:pPr>
            <a:r>
              <a:rPr lang="en-US" altLang="zh-TW" sz="2800" dirty="0" smtClean="0"/>
              <a:t>take-over time</a:t>
            </a:r>
            <a:r>
              <a:rPr lang="zh-TW" altLang="en-US" sz="2800" dirty="0" smtClean="0"/>
              <a:t>：要求手動駕駛到煞車踏板下壓</a:t>
            </a:r>
            <a:r>
              <a:rPr lang="en-US" altLang="zh-TW" sz="2800" dirty="0" smtClean="0"/>
              <a:t>10%</a:t>
            </a:r>
            <a:r>
              <a:rPr lang="zh-TW" altLang="en-US" sz="2800" dirty="0" smtClean="0"/>
              <a:t>的時間</a:t>
            </a:r>
            <a:endParaRPr lang="en-US" altLang="zh-TW" sz="2800" dirty="0" smtClean="0"/>
          </a:p>
          <a:p>
            <a:pPr>
              <a:lnSpc>
                <a:spcPct val="150000"/>
              </a:lnSpc>
            </a:pPr>
            <a:r>
              <a:rPr lang="zh-TW" altLang="en-US" sz="2800" dirty="0" smtClean="0"/>
              <a:t>手初次碰到方向盤代表準備駕駛，方向盤轉動速度</a:t>
            </a:r>
            <a:r>
              <a:rPr lang="en-US" altLang="zh-TW" sz="2800" dirty="0" smtClean="0"/>
              <a:t>&gt;0.075</a:t>
            </a:r>
            <a:r>
              <a:rPr lang="en-US" altLang="zh-TW" sz="2800" baseline="30000" dirty="0"/>
              <a:t> </a:t>
            </a:r>
            <a:r>
              <a:rPr lang="en-US" altLang="zh-TW" sz="2800" baseline="30000" dirty="0" smtClean="0"/>
              <a:t>〫</a:t>
            </a:r>
            <a:r>
              <a:rPr lang="en-US" altLang="zh-TW" sz="2800" dirty="0" smtClean="0"/>
              <a:t>/s</a:t>
            </a:r>
            <a:r>
              <a:rPr lang="zh-TW" altLang="en-US" sz="2800" dirty="0" smtClean="0"/>
              <a:t>、轉動角度加速度</a:t>
            </a:r>
            <a:r>
              <a:rPr lang="en-US" altLang="zh-TW" sz="2800" dirty="0" smtClean="0"/>
              <a:t>&gt;</a:t>
            </a:r>
            <a:r>
              <a:rPr lang="zh-TW" altLang="en-US" sz="2800" dirty="0" smtClean="0"/>
              <a:t>   </a:t>
            </a:r>
            <a:r>
              <a:rPr lang="en-US" altLang="zh-TW" sz="2800" dirty="0" smtClean="0"/>
              <a:t>5</a:t>
            </a:r>
            <a:r>
              <a:rPr lang="en-US" altLang="zh-TW" sz="2800" baseline="30000" dirty="0" smtClean="0"/>
              <a:t>〫</a:t>
            </a:r>
            <a:r>
              <a:rPr lang="en-US" altLang="zh-TW" sz="2800" dirty="0" smtClean="0"/>
              <a:t>/s</a:t>
            </a:r>
            <a:r>
              <a:rPr lang="en-US" altLang="zh-TW" sz="2800" baseline="30000" dirty="0" smtClean="0"/>
              <a:t>2</a:t>
            </a:r>
            <a:r>
              <a:rPr lang="zh-TW" altLang="en-US" sz="2800" dirty="0" smtClean="0"/>
              <a:t>表示手握方向盤</a:t>
            </a:r>
            <a:endParaRPr lang="en-US" altLang="zh-TW" sz="2800" baseline="30000" dirty="0" smtClean="0"/>
          </a:p>
        </p:txBody>
      </p:sp>
    </p:spTree>
    <p:extLst>
      <p:ext uri="{BB962C8B-B14F-4D97-AF65-F5344CB8AC3E}">
        <p14:creationId xmlns:p14="http://schemas.microsoft.com/office/powerpoint/2010/main" val="22167777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solidFill>
            <a:srgbClr val="FCF680"/>
          </a:solidFill>
        </p:spPr>
        <p:txBody>
          <a:bodyPr>
            <a:normAutofit/>
          </a:bodyPr>
          <a:lstStyle/>
          <a:p>
            <a:r>
              <a:rPr lang="en-US" altLang="zh-TW" sz="4000" dirty="0" smtClean="0"/>
              <a:t>Results-</a:t>
            </a:r>
            <a:r>
              <a:rPr lang="en-US" altLang="zh-TW" sz="3600" dirty="0" smtClean="0"/>
              <a:t>driver take-over</a:t>
            </a:r>
            <a:endParaRPr lang="zh-TW" altLang="en-US" sz="4000" dirty="0"/>
          </a:p>
        </p:txBody>
      </p:sp>
      <p:sp>
        <p:nvSpPr>
          <p:cNvPr id="3" name="內容版面配置區 2"/>
          <p:cNvSpPr>
            <a:spLocks noGrp="1"/>
          </p:cNvSpPr>
          <p:nvPr>
            <p:ph idx="1"/>
          </p:nvPr>
        </p:nvSpPr>
        <p:spPr/>
        <p:txBody>
          <a:bodyPr>
            <a:normAutofit/>
          </a:bodyPr>
          <a:lstStyle/>
          <a:p>
            <a:r>
              <a:rPr lang="zh-TW" altLang="en-US" sz="2800" dirty="0" smtClean="0"/>
              <a:t>三組受測者間之煞車時間有顯著差異，</a:t>
            </a:r>
            <a:r>
              <a:rPr lang="en-US" altLang="zh-TW" sz="2800" dirty="0" smtClean="0"/>
              <a:t>high-risk</a:t>
            </a:r>
            <a:r>
              <a:rPr lang="zh-TW" altLang="en-US" sz="2800" dirty="0" smtClean="0"/>
              <a:t>的反應時間最長</a:t>
            </a:r>
            <a:endParaRPr lang="en-US" altLang="zh-TW" sz="2800" dirty="0" smtClean="0"/>
          </a:p>
          <a:p>
            <a:r>
              <a:rPr lang="en-US" altLang="zh-TW" sz="2800" dirty="0" smtClean="0"/>
              <a:t>High-risk</a:t>
            </a:r>
            <a:r>
              <a:rPr lang="zh-TW" altLang="en-US" sz="2800" dirty="0" smtClean="0"/>
              <a:t>的碰撞率顯著大於</a:t>
            </a:r>
            <a:r>
              <a:rPr lang="en-US" altLang="zh-TW" sz="2800" dirty="0" smtClean="0"/>
              <a:t>low-risk</a:t>
            </a:r>
            <a:endParaRPr lang="en-US" altLang="zh-TW" sz="2800"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3717032"/>
            <a:ext cx="7416824" cy="27800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54518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solidFill>
            <a:srgbClr val="FCF680"/>
          </a:solidFill>
        </p:spPr>
        <p:txBody>
          <a:bodyPr>
            <a:normAutofit/>
          </a:bodyPr>
          <a:lstStyle/>
          <a:p>
            <a:r>
              <a:rPr lang="en-US" altLang="zh-TW" sz="4000" dirty="0" smtClean="0"/>
              <a:t>Results-</a:t>
            </a:r>
            <a:r>
              <a:rPr lang="en-US" altLang="zh-TW" sz="3600" dirty="0" smtClean="0"/>
              <a:t>stability of gaze behavior</a:t>
            </a:r>
            <a:endParaRPr lang="zh-TW" altLang="en-US" sz="4000" dirty="0"/>
          </a:p>
        </p:txBody>
      </p:sp>
      <p:sp>
        <p:nvSpPr>
          <p:cNvPr id="3" name="內容版面配置區 2"/>
          <p:cNvSpPr>
            <a:spLocks noGrp="1"/>
          </p:cNvSpPr>
          <p:nvPr>
            <p:ph idx="1"/>
          </p:nvPr>
        </p:nvSpPr>
        <p:spPr/>
        <p:txBody>
          <a:bodyPr/>
          <a:lstStyle/>
          <a:p>
            <a:r>
              <a:rPr lang="en-US" altLang="zh-TW" dirty="0" smtClean="0"/>
              <a:t>K-means</a:t>
            </a:r>
            <a:r>
              <a:rPr lang="zh-TW" altLang="en-US" dirty="0" smtClean="0"/>
              <a:t>分類法</a:t>
            </a:r>
            <a:endParaRPr lang="en-US" altLang="zh-TW" dirty="0" smtClean="0"/>
          </a:p>
          <a:p>
            <a:pPr lvl="1"/>
            <a:r>
              <a:rPr lang="zh-TW" altLang="en-US" dirty="0" smtClean="0"/>
              <a:t>將三個</a:t>
            </a:r>
            <a:r>
              <a:rPr lang="en-US" altLang="zh-TW" dirty="0" smtClean="0"/>
              <a:t>take-ove</a:t>
            </a:r>
            <a:r>
              <a:rPr lang="en-US" altLang="zh-TW" dirty="0"/>
              <a:t>r</a:t>
            </a:r>
            <a:r>
              <a:rPr lang="zh-TW" altLang="en-US" dirty="0" smtClean="0"/>
              <a:t>點</a:t>
            </a:r>
            <a:r>
              <a:rPr lang="zh-TW" altLang="en-US" dirty="0"/>
              <a:t>以</a:t>
            </a:r>
            <a:r>
              <a:rPr lang="zh-TW" altLang="en-US" dirty="0" smtClean="0"/>
              <a:t>目光</a:t>
            </a:r>
            <a:r>
              <a:rPr lang="zh-TW" altLang="en-US" dirty="0"/>
              <a:t>暫</a:t>
            </a:r>
            <a:r>
              <a:rPr lang="zh-TW" altLang="en-US" dirty="0" smtClean="0"/>
              <a:t>留時間及次數分類</a:t>
            </a:r>
            <a:endParaRPr lang="en-US" altLang="zh-TW" dirty="0" smtClean="0"/>
          </a:p>
          <a:p>
            <a:pPr lvl="1"/>
            <a:endParaRPr lang="en-US" altLang="zh-TW" dirty="0" smtClean="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808" y="2966412"/>
            <a:ext cx="8280920" cy="3159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15074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solidFill>
            <a:schemeClr val="accent5">
              <a:lumMod val="40000"/>
              <a:lumOff val="60000"/>
            </a:schemeClr>
          </a:solidFill>
        </p:spPr>
        <p:txBody>
          <a:bodyPr/>
          <a:lstStyle/>
          <a:p>
            <a:r>
              <a:rPr lang="en-US" altLang="zh-TW" dirty="0" smtClean="0"/>
              <a:t>Introduction-</a:t>
            </a:r>
            <a:r>
              <a:rPr lang="en-US" altLang="zh-TW" sz="3600" dirty="0" smtClean="0"/>
              <a:t>take-over time</a:t>
            </a:r>
            <a:endParaRPr lang="zh-TW" altLang="en-US" dirty="0"/>
          </a:p>
        </p:txBody>
      </p:sp>
      <p:sp>
        <p:nvSpPr>
          <p:cNvPr id="3" name="內容版面配置區 2"/>
          <p:cNvSpPr>
            <a:spLocks noGrp="1"/>
          </p:cNvSpPr>
          <p:nvPr>
            <p:ph idx="1"/>
          </p:nvPr>
        </p:nvSpPr>
        <p:spPr/>
        <p:txBody>
          <a:bodyPr>
            <a:normAutofit/>
          </a:bodyPr>
          <a:lstStyle/>
          <a:p>
            <a:pPr>
              <a:lnSpc>
                <a:spcPct val="150000"/>
              </a:lnSpc>
            </a:pPr>
            <a:r>
              <a:rPr lang="en-US" altLang="zh-TW" sz="2800" dirty="0" err="1" smtClean="0"/>
              <a:t>Damöck</a:t>
            </a:r>
            <a:r>
              <a:rPr lang="en-US" altLang="zh-TW" sz="2800" dirty="0" smtClean="0"/>
              <a:t> </a:t>
            </a:r>
            <a:r>
              <a:rPr lang="en-US" altLang="zh-TW" sz="2800" dirty="0"/>
              <a:t>et al</a:t>
            </a:r>
            <a:r>
              <a:rPr lang="en-US" altLang="zh-TW" sz="2800" dirty="0" smtClean="0"/>
              <a:t>.</a:t>
            </a:r>
            <a:r>
              <a:rPr lang="en-US" altLang="zh-TW" sz="2800" dirty="0"/>
              <a:t> (</a:t>
            </a:r>
            <a:r>
              <a:rPr lang="en-US" altLang="zh-TW" sz="2800" dirty="0" smtClean="0"/>
              <a:t>2012)</a:t>
            </a:r>
            <a:r>
              <a:rPr lang="zh-TW" altLang="en-US" sz="2800" dirty="0" smtClean="0"/>
              <a:t>非自動駕駛與限制接管時間</a:t>
            </a:r>
            <a:r>
              <a:rPr lang="en-US" altLang="zh-TW" sz="2800" dirty="0" smtClean="0"/>
              <a:t>6~8</a:t>
            </a:r>
            <a:r>
              <a:rPr lang="zh-TW" altLang="en-US" sz="2800" dirty="0" smtClean="0"/>
              <a:t>秒，兩者的駕駛行為無顯著差異</a:t>
            </a:r>
            <a:endParaRPr lang="en-US" altLang="zh-TW" sz="2800" dirty="0" smtClean="0"/>
          </a:p>
          <a:p>
            <a:pPr>
              <a:lnSpc>
                <a:spcPct val="150000"/>
              </a:lnSpc>
            </a:pPr>
            <a:r>
              <a:rPr lang="en-US" altLang="zh-TW" sz="2800" dirty="0" err="1" smtClean="0"/>
              <a:t>Giesler</a:t>
            </a:r>
            <a:r>
              <a:rPr lang="en-US" altLang="zh-TW" sz="2800" dirty="0" smtClean="0"/>
              <a:t> and Müller (2013)</a:t>
            </a:r>
            <a:r>
              <a:rPr lang="zh-TW" altLang="en-US" sz="2800" dirty="0" smtClean="0"/>
              <a:t>平均接管時間介於</a:t>
            </a:r>
            <a:r>
              <a:rPr lang="en-US" altLang="zh-TW" sz="2800" dirty="0" smtClean="0"/>
              <a:t>2.1</a:t>
            </a:r>
            <a:r>
              <a:rPr lang="zh-TW" altLang="en-US" sz="2800" dirty="0"/>
              <a:t>到</a:t>
            </a:r>
            <a:r>
              <a:rPr lang="en-US" altLang="zh-TW" sz="2800" dirty="0" smtClean="0"/>
              <a:t>4.1</a:t>
            </a:r>
            <a:r>
              <a:rPr lang="zh-TW" altLang="en-US" sz="2800" dirty="0" smtClean="0"/>
              <a:t>秒之間</a:t>
            </a:r>
            <a:endParaRPr lang="en-US" altLang="zh-TW" sz="2800" dirty="0"/>
          </a:p>
        </p:txBody>
      </p:sp>
    </p:spTree>
    <p:extLst>
      <p:ext uri="{BB962C8B-B14F-4D97-AF65-F5344CB8AC3E}">
        <p14:creationId xmlns:p14="http://schemas.microsoft.com/office/powerpoint/2010/main" val="15393806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solidFill>
            <a:schemeClr val="accent4">
              <a:lumMod val="60000"/>
              <a:lumOff val="40000"/>
            </a:schemeClr>
          </a:solidFill>
        </p:spPr>
        <p:txBody>
          <a:bodyPr>
            <a:noAutofit/>
          </a:bodyPr>
          <a:lstStyle/>
          <a:p>
            <a:r>
              <a:rPr lang="en-US" altLang="zh-TW" sz="3600" dirty="0" smtClean="0"/>
              <a:t>Discussion</a:t>
            </a:r>
            <a:r>
              <a:rPr lang="en-US" altLang="zh-TW" sz="3000" dirty="0" smtClean="0"/>
              <a:t>-allocation of visual attention between driving and secondary</a:t>
            </a:r>
            <a:endParaRPr lang="zh-TW" altLang="en-US" sz="3000" dirty="0"/>
          </a:p>
        </p:txBody>
      </p:sp>
      <p:sp>
        <p:nvSpPr>
          <p:cNvPr id="3" name="內容版面配置區 2"/>
          <p:cNvSpPr>
            <a:spLocks noGrp="1"/>
          </p:cNvSpPr>
          <p:nvPr>
            <p:ph idx="1"/>
          </p:nvPr>
        </p:nvSpPr>
        <p:spPr/>
        <p:txBody>
          <a:bodyPr>
            <a:normAutofit/>
          </a:bodyPr>
          <a:lstStyle/>
          <a:p>
            <a:pPr>
              <a:lnSpc>
                <a:spcPct val="150000"/>
              </a:lnSpc>
            </a:pPr>
            <a:r>
              <a:rPr lang="zh-TW" altLang="en-US" sz="2400" dirty="0" smtClean="0"/>
              <a:t>手動</a:t>
            </a:r>
            <a:r>
              <a:rPr lang="en-US" altLang="zh-TW" sz="2400" dirty="0" smtClean="0"/>
              <a:t>vs.</a:t>
            </a:r>
            <a:r>
              <a:rPr lang="zh-TW" altLang="en-US" sz="2400" dirty="0" smtClean="0"/>
              <a:t>自動</a:t>
            </a:r>
            <a:endParaRPr lang="en-US" altLang="zh-TW" sz="2400" dirty="0" smtClean="0"/>
          </a:p>
          <a:p>
            <a:pPr lvl="1">
              <a:lnSpc>
                <a:spcPct val="150000"/>
              </a:lnSpc>
            </a:pPr>
            <a:r>
              <a:rPr lang="en-US" altLang="zh-TW" sz="2400" dirty="0" smtClean="0"/>
              <a:t>Road(0.8s vs. 0.6s)</a:t>
            </a:r>
          </a:p>
          <a:p>
            <a:pPr lvl="1">
              <a:lnSpc>
                <a:spcPct val="150000"/>
              </a:lnSpc>
            </a:pPr>
            <a:r>
              <a:rPr lang="en-US" altLang="zh-TW" sz="2400" dirty="0" smtClean="0"/>
              <a:t>Secondary task(1.1s vs. 12.6s)</a:t>
            </a:r>
            <a:endParaRPr lang="en-US" altLang="zh-TW" sz="2400" dirty="0"/>
          </a:p>
          <a:p>
            <a:pPr marL="0" indent="0">
              <a:lnSpc>
                <a:spcPct val="150000"/>
              </a:lnSpc>
              <a:buNone/>
            </a:pPr>
            <a:r>
              <a:rPr lang="en-US" altLang="zh-TW" sz="2400" dirty="0" smtClean="0">
                <a:sym typeface="Wingdings" panose="05000000000000000000" pitchFamily="2" charset="2"/>
              </a:rPr>
              <a:t></a:t>
            </a:r>
            <a:r>
              <a:rPr lang="zh-TW" altLang="en-US" sz="2400" dirty="0" smtClean="0"/>
              <a:t>相較於手動駕駛，自動駕駛</a:t>
            </a:r>
            <a:r>
              <a:rPr lang="zh-TW" altLang="en-US" sz="2400" dirty="0"/>
              <a:t>時</a:t>
            </a:r>
            <a:r>
              <a:rPr lang="zh-TW" altLang="en-US" sz="2400" dirty="0" smtClean="0"/>
              <a:t>會大幅度地將注意力放在次要任務</a:t>
            </a:r>
            <a:endParaRPr lang="en-US" altLang="zh-TW" sz="2400" dirty="0" smtClean="0"/>
          </a:p>
          <a:p>
            <a:pPr marL="0" indent="0">
              <a:lnSpc>
                <a:spcPct val="150000"/>
              </a:lnSpc>
              <a:buNone/>
            </a:pPr>
            <a:r>
              <a:rPr lang="en-US" altLang="zh-TW" sz="2400" dirty="0" smtClean="0">
                <a:sym typeface="Wingdings" panose="05000000000000000000" pitchFamily="2" charset="2"/>
              </a:rPr>
              <a:t></a:t>
            </a:r>
            <a:r>
              <a:rPr lang="zh-TW" altLang="en-US" sz="2400" dirty="0" smtClean="0"/>
              <a:t>隨著自動系統的重要性提升，</a:t>
            </a:r>
            <a:r>
              <a:rPr lang="zh-TW" altLang="en-US" sz="2400" dirty="0"/>
              <a:t>須</a:t>
            </a:r>
            <a:r>
              <a:rPr lang="zh-TW" altLang="en-US" sz="2400" dirty="0" smtClean="0"/>
              <a:t>解決如何區分哪些事情為高風險</a:t>
            </a:r>
            <a:endParaRPr lang="zh-TW" altLang="en-US" sz="2400" dirty="0"/>
          </a:p>
        </p:txBody>
      </p:sp>
    </p:spTree>
    <p:extLst>
      <p:ext uri="{BB962C8B-B14F-4D97-AF65-F5344CB8AC3E}">
        <p14:creationId xmlns:p14="http://schemas.microsoft.com/office/powerpoint/2010/main" val="32295813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solidFill>
            <a:schemeClr val="accent4">
              <a:lumMod val="60000"/>
              <a:lumOff val="40000"/>
            </a:schemeClr>
          </a:solidFill>
        </p:spPr>
        <p:txBody>
          <a:bodyPr>
            <a:normAutofit fontScale="90000"/>
          </a:bodyPr>
          <a:lstStyle/>
          <a:p>
            <a:r>
              <a:rPr lang="en-US" altLang="zh-TW" sz="4000" dirty="0" smtClean="0"/>
              <a:t>Discussion</a:t>
            </a:r>
            <a:r>
              <a:rPr lang="en-US" altLang="zh-TW" dirty="0" smtClean="0"/>
              <a:t>-</a:t>
            </a:r>
            <a:r>
              <a:rPr lang="en-US" altLang="zh-TW" sz="3600" dirty="0" smtClean="0"/>
              <a:t>driver classification based on gaze behavior</a:t>
            </a:r>
            <a:endParaRPr lang="zh-TW" altLang="en-US" dirty="0"/>
          </a:p>
        </p:txBody>
      </p:sp>
      <p:sp>
        <p:nvSpPr>
          <p:cNvPr id="3" name="內容版面配置區 2"/>
          <p:cNvSpPr>
            <a:spLocks noGrp="1"/>
          </p:cNvSpPr>
          <p:nvPr>
            <p:ph idx="1"/>
          </p:nvPr>
        </p:nvSpPr>
        <p:spPr/>
        <p:txBody>
          <a:bodyPr>
            <a:normAutofit/>
          </a:bodyPr>
          <a:lstStyle/>
          <a:p>
            <a:r>
              <a:rPr lang="zh-TW" altLang="en-US" sz="2800" dirty="0"/>
              <a:t>分</a:t>
            </a:r>
            <a:r>
              <a:rPr lang="zh-TW" altLang="en-US" sz="2800" dirty="0" smtClean="0"/>
              <a:t>類中的高風險駕駛群，看街道的比例較少，看次要任務較多且暫留於非道路的視線較久</a:t>
            </a:r>
            <a:endParaRPr lang="en-US" altLang="zh-TW" sz="2800" dirty="0" smtClean="0"/>
          </a:p>
          <a:p>
            <a:pPr marL="0" indent="0">
              <a:buNone/>
            </a:pPr>
            <a:r>
              <a:rPr lang="en-US" altLang="zh-TW" sz="2800" dirty="0" smtClean="0">
                <a:sym typeface="Wingdings" panose="05000000000000000000" pitchFamily="2" charset="2"/>
              </a:rPr>
              <a:t></a:t>
            </a:r>
            <a:r>
              <a:rPr lang="zh-TW" altLang="en-US" sz="2800" dirty="0" smtClean="0">
                <a:sym typeface="Wingdings" panose="05000000000000000000" pitchFamily="2" charset="2"/>
              </a:rPr>
              <a:t>此結果與</a:t>
            </a:r>
            <a:r>
              <a:rPr lang="en-US" altLang="zh-TW" sz="2800" dirty="0" smtClean="0">
                <a:sym typeface="Wingdings" panose="05000000000000000000" pitchFamily="2" charset="2"/>
              </a:rPr>
              <a:t>Peng et al.(2013)</a:t>
            </a:r>
            <a:r>
              <a:rPr lang="zh-TW" altLang="en-US" sz="2800" dirty="0" smtClean="0">
                <a:sym typeface="Wingdings" panose="05000000000000000000" pitchFamily="2" charset="2"/>
              </a:rPr>
              <a:t>分心駕駛的分類結果相似</a:t>
            </a:r>
            <a:endParaRPr lang="en-US" altLang="zh-TW" sz="2800" dirty="0" smtClean="0">
              <a:sym typeface="Wingdings" panose="05000000000000000000" pitchFamily="2" charset="2"/>
            </a:endParaRPr>
          </a:p>
          <a:p>
            <a:r>
              <a:rPr lang="zh-TW" altLang="en-US" sz="2800" dirty="0" smtClean="0"/>
              <a:t>先前的研究提出幾個會影響開車時的注視行為之因素，例如次要任務的難度、駕駛狀況的複雜度</a:t>
            </a:r>
            <a:endParaRPr lang="en-US" altLang="zh-TW" sz="2800" dirty="0" smtClean="0"/>
          </a:p>
          <a:p>
            <a:pPr marL="0" indent="0">
              <a:buNone/>
            </a:pPr>
            <a:r>
              <a:rPr lang="en-US" altLang="zh-TW" sz="2800" dirty="0" smtClean="0">
                <a:sym typeface="Wingdings" panose="05000000000000000000" pitchFamily="2" charset="2"/>
              </a:rPr>
              <a:t></a:t>
            </a:r>
            <a:r>
              <a:rPr lang="zh-TW" altLang="en-US" sz="2800" dirty="0" smtClean="0">
                <a:sym typeface="Wingdings" panose="05000000000000000000" pitchFamily="2" charset="2"/>
              </a:rPr>
              <a:t>此研究結果證明，想確實的分類駕駛不能只靠注目行為一種因素來決定</a:t>
            </a:r>
            <a:endParaRPr lang="en-US" altLang="zh-TW" sz="2800" dirty="0" smtClean="0"/>
          </a:p>
        </p:txBody>
      </p:sp>
    </p:spTree>
    <p:extLst>
      <p:ext uri="{BB962C8B-B14F-4D97-AF65-F5344CB8AC3E}">
        <p14:creationId xmlns:p14="http://schemas.microsoft.com/office/powerpoint/2010/main" val="41716882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solidFill>
            <a:schemeClr val="accent4">
              <a:lumMod val="60000"/>
              <a:lumOff val="40000"/>
            </a:schemeClr>
          </a:solidFill>
        </p:spPr>
        <p:txBody>
          <a:bodyPr>
            <a:normAutofit fontScale="90000"/>
          </a:bodyPr>
          <a:lstStyle/>
          <a:p>
            <a:r>
              <a:rPr lang="en-US" altLang="zh-TW" sz="4000" dirty="0" smtClean="0"/>
              <a:t>Discussion</a:t>
            </a:r>
            <a:r>
              <a:rPr lang="en-US" altLang="zh-TW" dirty="0" smtClean="0"/>
              <a:t>-</a:t>
            </a:r>
            <a:r>
              <a:rPr lang="en-US" altLang="zh-TW" sz="3600" dirty="0" smtClean="0"/>
              <a:t>influence of gaze behavior on driver take-over</a:t>
            </a:r>
            <a:endParaRPr lang="zh-TW" altLang="en-US" sz="3600" dirty="0"/>
          </a:p>
        </p:txBody>
      </p:sp>
      <p:sp>
        <p:nvSpPr>
          <p:cNvPr id="3" name="內容版面配置區 2"/>
          <p:cNvSpPr>
            <a:spLocks noGrp="1"/>
          </p:cNvSpPr>
          <p:nvPr>
            <p:ph idx="1"/>
          </p:nvPr>
        </p:nvSpPr>
        <p:spPr>
          <a:xfrm>
            <a:off x="323528" y="1600200"/>
            <a:ext cx="8579296" cy="4525963"/>
          </a:xfrm>
        </p:spPr>
        <p:txBody>
          <a:bodyPr>
            <a:normAutofit/>
          </a:bodyPr>
          <a:lstStyle/>
          <a:p>
            <a:pPr>
              <a:lnSpc>
                <a:spcPct val="150000"/>
              </a:lnSpc>
            </a:pPr>
            <a:r>
              <a:rPr lang="zh-TW" altLang="en-US" sz="2800" dirty="0" smtClean="0"/>
              <a:t>高風險群煞車反應時間較長，碰撞數較多，與</a:t>
            </a:r>
            <a:r>
              <a:rPr lang="en-US" altLang="zh-TW" sz="2800" dirty="0" err="1" smtClean="0"/>
              <a:t>Horrey</a:t>
            </a:r>
            <a:r>
              <a:rPr lang="en-US" altLang="zh-TW" sz="2800" dirty="0" smtClean="0"/>
              <a:t> et al.(2006)</a:t>
            </a:r>
            <a:r>
              <a:rPr lang="zh-TW" altLang="en-US" sz="2800" dirty="0" smtClean="0"/>
              <a:t>相符合</a:t>
            </a:r>
            <a:endParaRPr lang="en-US" altLang="zh-TW" sz="2800" dirty="0" smtClean="0"/>
          </a:p>
          <a:p>
            <a:pPr lvl="1">
              <a:lnSpc>
                <a:spcPct val="150000"/>
              </a:lnSpc>
            </a:pPr>
            <a:r>
              <a:rPr lang="zh-TW" altLang="en-US" sz="2400" dirty="0" smtClean="0"/>
              <a:t>手動</a:t>
            </a:r>
            <a:r>
              <a:rPr lang="zh-TW" altLang="en-US" sz="2400" dirty="0"/>
              <a:t>駕駛下，非道路的視線暫留與碰撞風險有極大</a:t>
            </a:r>
            <a:r>
              <a:rPr lang="zh-TW" altLang="en-US" sz="2400" dirty="0" smtClean="0"/>
              <a:t>相關性</a:t>
            </a:r>
            <a:endParaRPr lang="en-US" altLang="zh-TW" sz="2400" dirty="0" smtClean="0"/>
          </a:p>
          <a:p>
            <a:pPr marL="0" lvl="1" indent="0">
              <a:lnSpc>
                <a:spcPct val="150000"/>
              </a:lnSpc>
              <a:buNone/>
            </a:pPr>
            <a:r>
              <a:rPr lang="en-US" altLang="zh-TW" sz="2400" dirty="0" smtClean="0">
                <a:sym typeface="Wingdings" panose="05000000000000000000" pitchFamily="2" charset="2"/>
              </a:rPr>
              <a:t></a:t>
            </a:r>
            <a:r>
              <a:rPr lang="zh-TW" altLang="en-US" sz="2400" dirty="0" smtClean="0">
                <a:sym typeface="Wingdings" panose="05000000000000000000" pitchFamily="2" charset="2"/>
              </a:rPr>
              <a:t>注視行為可以當作視覺分心的指標及接手駕駛完備度的預測</a:t>
            </a:r>
            <a:endParaRPr lang="en-US" altLang="zh-TW" sz="2400" dirty="0" smtClean="0"/>
          </a:p>
          <a:p>
            <a:pPr marL="342900" lvl="1" indent="-342900">
              <a:lnSpc>
                <a:spcPct val="150000"/>
              </a:lnSpc>
              <a:buFont typeface="Arial" panose="020B0604020202020204" pitchFamily="34" charset="0"/>
              <a:buChar char="•"/>
            </a:pPr>
            <a:endParaRPr lang="en-US" altLang="zh-TW" sz="2400" dirty="0"/>
          </a:p>
          <a:p>
            <a:pPr>
              <a:lnSpc>
                <a:spcPct val="150000"/>
              </a:lnSpc>
            </a:pPr>
            <a:endParaRPr lang="en-US" altLang="zh-TW" sz="2800" dirty="0" smtClean="0"/>
          </a:p>
        </p:txBody>
      </p:sp>
    </p:spTree>
    <p:extLst>
      <p:ext uri="{BB962C8B-B14F-4D97-AF65-F5344CB8AC3E}">
        <p14:creationId xmlns:p14="http://schemas.microsoft.com/office/powerpoint/2010/main" val="1938676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solidFill>
            <a:schemeClr val="accent4">
              <a:lumMod val="60000"/>
              <a:lumOff val="40000"/>
            </a:schemeClr>
          </a:solidFill>
        </p:spPr>
        <p:txBody>
          <a:bodyPr>
            <a:normAutofit/>
          </a:bodyPr>
          <a:lstStyle/>
          <a:p>
            <a:r>
              <a:rPr lang="en-US" altLang="zh-TW" sz="4000" dirty="0" smtClean="0"/>
              <a:t>Discussion</a:t>
            </a:r>
            <a:r>
              <a:rPr lang="en-US" altLang="zh-TW" dirty="0" smtClean="0"/>
              <a:t>-</a:t>
            </a:r>
            <a:r>
              <a:rPr lang="en-US" altLang="zh-TW" sz="3200" dirty="0" smtClean="0"/>
              <a:t>take-over model</a:t>
            </a:r>
            <a:endParaRPr lang="zh-TW" altLang="en-US" sz="3200" dirty="0"/>
          </a:p>
        </p:txBody>
      </p:sp>
      <p:sp>
        <p:nvSpPr>
          <p:cNvPr id="3" name="內容版面配置區 2"/>
          <p:cNvSpPr>
            <a:spLocks noGrp="1"/>
          </p:cNvSpPr>
          <p:nvPr>
            <p:ph idx="1"/>
          </p:nvPr>
        </p:nvSpPr>
        <p:spPr/>
        <p:txBody>
          <a:bodyPr>
            <a:normAutofit/>
          </a:bodyPr>
          <a:lstStyle/>
          <a:p>
            <a:pPr>
              <a:lnSpc>
                <a:spcPts val="3360"/>
              </a:lnSpc>
            </a:pPr>
            <a:r>
              <a:rPr lang="zh-TW" altLang="en-US" sz="2800" dirty="0" smtClean="0"/>
              <a:t>對於狀況的視覺及認知處理，會受到駕駛的狀態所影響</a:t>
            </a:r>
            <a:endParaRPr lang="en-US" altLang="zh-TW" sz="2800" dirty="0" smtClean="0"/>
          </a:p>
          <a:p>
            <a:pPr lvl="1">
              <a:lnSpc>
                <a:spcPts val="3360"/>
              </a:lnSpc>
            </a:pPr>
            <a:r>
              <a:rPr lang="zh-TW" altLang="en-US" sz="2400" dirty="0" smtClean="0"/>
              <a:t>同樣急迫與困難的狀況，受測者仍能適當分配視覺資源於駕駛及次要任務，並隨時保持警覺</a:t>
            </a:r>
            <a:endParaRPr lang="en-US" altLang="zh-TW" sz="2400" dirty="0" smtClean="0"/>
          </a:p>
          <a:p>
            <a:pPr lvl="1">
              <a:lnSpc>
                <a:spcPts val="3360"/>
              </a:lnSpc>
            </a:pPr>
            <a:r>
              <a:rPr lang="zh-TW" altLang="en-US" sz="2400" dirty="0" smtClean="0"/>
              <a:t>相反地也有受測者將較多注意力放在次要任務以至於對於狀況的反應時間較長</a:t>
            </a:r>
            <a:endParaRPr lang="en-US" altLang="zh-TW" sz="2400" dirty="0" smtClean="0"/>
          </a:p>
          <a:p>
            <a:pPr lvl="1">
              <a:lnSpc>
                <a:spcPts val="3360"/>
              </a:lnSpc>
            </a:pPr>
            <a:r>
              <a:rPr lang="zh-TW" altLang="en-US" sz="2400" dirty="0" smtClean="0"/>
              <a:t>未來需要更完整的數據證明，應更清楚定義接手時間及設計更適合的接手需求</a:t>
            </a:r>
            <a:endParaRPr lang="zh-TW" altLang="en-US" sz="2400" dirty="0"/>
          </a:p>
        </p:txBody>
      </p:sp>
    </p:spTree>
    <p:extLst>
      <p:ext uri="{BB962C8B-B14F-4D97-AF65-F5344CB8AC3E}">
        <p14:creationId xmlns:p14="http://schemas.microsoft.com/office/powerpoint/2010/main" val="20263568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18048"/>
            <a:ext cx="8229600" cy="1143000"/>
          </a:xfrm>
        </p:spPr>
        <p:txBody>
          <a:bodyPr>
            <a:normAutofit/>
          </a:bodyPr>
          <a:lstStyle/>
          <a:p>
            <a:r>
              <a:rPr lang="en-US" altLang="zh-TW" sz="5400" dirty="0" smtClean="0">
                <a:latin typeface="Bradley Hand ITC" panose="03070402050302030203" pitchFamily="66" charset="0"/>
              </a:rPr>
              <a:t>THE</a:t>
            </a:r>
            <a:r>
              <a:rPr lang="zh-TW" altLang="en-US" sz="5400" dirty="0" smtClean="0">
                <a:latin typeface="Bradley Hand ITC" panose="03070402050302030203" pitchFamily="66" charset="0"/>
              </a:rPr>
              <a:t> </a:t>
            </a:r>
            <a:r>
              <a:rPr lang="en-US" altLang="zh-TW" sz="5400" dirty="0" smtClean="0">
                <a:latin typeface="Bradley Hand ITC" panose="03070402050302030203" pitchFamily="66" charset="0"/>
              </a:rPr>
              <a:t>END</a:t>
            </a:r>
            <a:endParaRPr lang="zh-TW" altLang="en-US" sz="5400" dirty="0">
              <a:latin typeface="Bradley Hand ITC" panose="03070402050302030203" pitchFamily="66" charset="0"/>
            </a:endParaRPr>
          </a:p>
        </p:txBody>
      </p:sp>
    </p:spTree>
    <p:extLst>
      <p:ext uri="{BB962C8B-B14F-4D97-AF65-F5344CB8AC3E}">
        <p14:creationId xmlns:p14="http://schemas.microsoft.com/office/powerpoint/2010/main" val="40103092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solidFill>
            <a:schemeClr val="accent5">
              <a:lumMod val="40000"/>
              <a:lumOff val="60000"/>
            </a:schemeClr>
          </a:solidFill>
        </p:spPr>
        <p:txBody>
          <a:bodyPr>
            <a:normAutofit/>
          </a:bodyPr>
          <a:lstStyle/>
          <a:p>
            <a:r>
              <a:rPr lang="en-US" altLang="zh-TW" dirty="0" smtClean="0"/>
              <a:t>Introduction-</a:t>
            </a:r>
            <a:r>
              <a:rPr lang="en-US" altLang="zh-TW" sz="3600" dirty="0" smtClean="0"/>
              <a:t>visual distraction</a:t>
            </a:r>
            <a:endParaRPr lang="zh-TW" altLang="en-US" sz="3600" dirty="0"/>
          </a:p>
        </p:txBody>
      </p:sp>
      <p:sp>
        <p:nvSpPr>
          <p:cNvPr id="3" name="內容版面配置區 2"/>
          <p:cNvSpPr>
            <a:spLocks noGrp="1"/>
          </p:cNvSpPr>
          <p:nvPr>
            <p:ph idx="1"/>
          </p:nvPr>
        </p:nvSpPr>
        <p:spPr>
          <a:xfrm>
            <a:off x="457200" y="1600200"/>
            <a:ext cx="8229600" cy="4781128"/>
          </a:xfrm>
        </p:spPr>
        <p:txBody>
          <a:bodyPr>
            <a:normAutofit/>
          </a:bodyPr>
          <a:lstStyle/>
          <a:p>
            <a:pPr>
              <a:lnSpc>
                <a:spcPct val="150000"/>
              </a:lnSpc>
            </a:pPr>
            <a:r>
              <a:rPr lang="en-US" altLang="zh-TW" sz="2800" dirty="0" err="1" smtClean="0"/>
              <a:t>Horrey</a:t>
            </a:r>
            <a:r>
              <a:rPr lang="en-US" altLang="zh-TW" sz="2800" dirty="0" smtClean="0"/>
              <a:t> et al.(2007)&amp; </a:t>
            </a:r>
            <a:r>
              <a:rPr lang="en-US" altLang="zh-TW" sz="2800" dirty="0" err="1" smtClean="0"/>
              <a:t>Klauer</a:t>
            </a:r>
            <a:r>
              <a:rPr lang="en-US" altLang="zh-TW" sz="2800" dirty="0" smtClean="0"/>
              <a:t> et al.(2006)</a:t>
            </a:r>
            <a:r>
              <a:rPr lang="zh-TW" altLang="en-US" sz="2800" dirty="0" smtClean="0"/>
              <a:t> 視覺分心與意外有相當大的關聯性</a:t>
            </a:r>
            <a:endParaRPr lang="en-US" altLang="zh-TW" sz="2800" dirty="0" smtClean="0"/>
          </a:p>
          <a:p>
            <a:pPr>
              <a:lnSpc>
                <a:spcPct val="150000"/>
              </a:lnSpc>
            </a:pPr>
            <a:r>
              <a:rPr lang="en-US" altLang="zh-TW" sz="2800" dirty="0" smtClean="0"/>
              <a:t>Dingus et al.(2006)</a:t>
            </a:r>
            <a:r>
              <a:rPr lang="zh-TW" altLang="en-US" sz="2800" dirty="0" smtClean="0"/>
              <a:t>視覺分心是造成車禍及差點發生意外的主要原因之一</a:t>
            </a:r>
            <a:endParaRPr lang="en-US" altLang="zh-TW" sz="2800" dirty="0" smtClean="0"/>
          </a:p>
          <a:p>
            <a:pPr>
              <a:lnSpc>
                <a:spcPct val="150000"/>
              </a:lnSpc>
            </a:pPr>
            <a:r>
              <a:rPr lang="en-US" altLang="zh-TW" sz="2800" dirty="0" err="1" smtClean="0"/>
              <a:t>Engstrom</a:t>
            </a:r>
            <a:r>
              <a:rPr lang="en-US" altLang="zh-TW" sz="2800" dirty="0"/>
              <a:t> </a:t>
            </a:r>
            <a:r>
              <a:rPr lang="en-US" altLang="zh-TW" sz="2800" dirty="0" smtClean="0"/>
              <a:t>et al.(2005)&amp; </a:t>
            </a:r>
            <a:r>
              <a:rPr lang="en-US" altLang="zh-TW" sz="2800" dirty="0" err="1" smtClean="0"/>
              <a:t>Jamson</a:t>
            </a:r>
            <a:r>
              <a:rPr lang="en-US" altLang="zh-TW" sz="2800" dirty="0" smtClean="0"/>
              <a:t> et al.(2005)</a:t>
            </a:r>
            <a:r>
              <a:rPr lang="zh-TW" altLang="en-US" sz="2800" dirty="0" smtClean="0"/>
              <a:t>視覺</a:t>
            </a:r>
            <a:r>
              <a:rPr lang="zh-TW" altLang="en-US" sz="2800" dirty="0"/>
              <a:t>需求的次要任務會導致位置偏移及方向盤角度</a:t>
            </a:r>
            <a:r>
              <a:rPr lang="zh-TW" altLang="en-US" sz="2800" dirty="0" smtClean="0"/>
              <a:t>偏移數增加，車速也會減少</a:t>
            </a:r>
            <a:endParaRPr lang="en-US" altLang="zh-TW" sz="2800" dirty="0" smtClean="0"/>
          </a:p>
        </p:txBody>
      </p:sp>
    </p:spTree>
    <p:extLst>
      <p:ext uri="{BB962C8B-B14F-4D97-AF65-F5344CB8AC3E}">
        <p14:creationId xmlns:p14="http://schemas.microsoft.com/office/powerpoint/2010/main" val="15626754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solidFill>
            <a:schemeClr val="accent5">
              <a:lumMod val="40000"/>
              <a:lumOff val="60000"/>
            </a:schemeClr>
          </a:solidFill>
        </p:spPr>
        <p:txBody>
          <a:bodyPr/>
          <a:lstStyle/>
          <a:p>
            <a:r>
              <a:rPr lang="en-US" altLang="zh-TW" dirty="0" smtClean="0"/>
              <a:t>Introduction-</a:t>
            </a:r>
            <a:r>
              <a:rPr lang="en-US" altLang="zh-TW" sz="3600" dirty="0" smtClean="0"/>
              <a:t>gaze behavior</a:t>
            </a:r>
            <a:endParaRPr lang="zh-TW" altLang="en-US" dirty="0"/>
          </a:p>
        </p:txBody>
      </p:sp>
      <p:sp>
        <p:nvSpPr>
          <p:cNvPr id="3" name="內容版面配置區 2"/>
          <p:cNvSpPr>
            <a:spLocks noGrp="1"/>
          </p:cNvSpPr>
          <p:nvPr>
            <p:ph idx="1"/>
          </p:nvPr>
        </p:nvSpPr>
        <p:spPr/>
        <p:txBody>
          <a:bodyPr>
            <a:normAutofit/>
          </a:bodyPr>
          <a:lstStyle/>
          <a:p>
            <a:pPr>
              <a:lnSpc>
                <a:spcPct val="150000"/>
              </a:lnSpc>
            </a:pPr>
            <a:r>
              <a:rPr lang="en-US" altLang="zh-TW" sz="2800" dirty="0" smtClean="0"/>
              <a:t>Green et al.(1999)</a:t>
            </a:r>
            <a:r>
              <a:rPr lang="zh-TW" altLang="en-US" sz="2800" dirty="0" smtClean="0"/>
              <a:t>隨著</a:t>
            </a:r>
            <a:r>
              <a:rPr lang="zh-TW" altLang="en-US" sz="2800" dirty="0"/>
              <a:t>視覺任務的困難度</a:t>
            </a:r>
            <a:r>
              <a:rPr lang="zh-TW" altLang="en-US" sz="2800" dirty="0" smtClean="0"/>
              <a:t>提高，駕駛對於螢幕的視覺停留與頻率皆增加</a:t>
            </a:r>
            <a:endParaRPr lang="en-US" altLang="zh-TW" sz="2800" dirty="0"/>
          </a:p>
          <a:p>
            <a:pPr>
              <a:lnSpc>
                <a:spcPct val="150000"/>
              </a:lnSpc>
            </a:pPr>
            <a:r>
              <a:rPr lang="en-US" altLang="zh-TW" sz="2800" dirty="0" smtClean="0"/>
              <a:t>Peng et al.(2013)</a:t>
            </a:r>
            <a:r>
              <a:rPr lang="zh-TW" altLang="en-US" sz="2800" dirty="0" smtClean="0"/>
              <a:t>提高</a:t>
            </a:r>
            <a:r>
              <a:rPr lang="zh-TW" altLang="en-US" sz="2800" dirty="0"/>
              <a:t>任務需求會使</a:t>
            </a:r>
            <a:r>
              <a:rPr lang="en-US" altLang="zh-TW" sz="2800" dirty="0"/>
              <a:t>off-road</a:t>
            </a:r>
            <a:r>
              <a:rPr lang="zh-TW" altLang="en-US" sz="2800" dirty="0"/>
              <a:t>視線暫</a:t>
            </a:r>
            <a:r>
              <a:rPr lang="zh-TW" altLang="en-US" sz="2800" dirty="0" smtClean="0"/>
              <a:t>留時間超過</a:t>
            </a:r>
            <a:r>
              <a:rPr lang="en-US" altLang="zh-TW" sz="2800" dirty="0" smtClean="0"/>
              <a:t>2</a:t>
            </a:r>
            <a:r>
              <a:rPr lang="zh-TW" altLang="en-US" sz="2800" dirty="0" smtClean="0"/>
              <a:t>秒</a:t>
            </a:r>
            <a:endParaRPr lang="en-US" altLang="zh-TW" sz="2800" dirty="0" smtClean="0"/>
          </a:p>
        </p:txBody>
      </p:sp>
    </p:spTree>
    <p:extLst>
      <p:ext uri="{BB962C8B-B14F-4D97-AF65-F5344CB8AC3E}">
        <p14:creationId xmlns:p14="http://schemas.microsoft.com/office/powerpoint/2010/main" val="15626754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solidFill>
            <a:schemeClr val="accent6">
              <a:lumMod val="60000"/>
              <a:lumOff val="40000"/>
            </a:schemeClr>
          </a:solidFill>
        </p:spPr>
        <p:txBody>
          <a:bodyPr/>
          <a:lstStyle/>
          <a:p>
            <a:r>
              <a:rPr lang="en-US" altLang="zh-TW" sz="4000" dirty="0" smtClean="0"/>
              <a:t>Method-</a:t>
            </a:r>
            <a:r>
              <a:rPr lang="en-US" altLang="zh-TW" sz="3600" dirty="0" smtClean="0"/>
              <a:t>participants</a:t>
            </a:r>
            <a:endParaRPr lang="zh-TW" altLang="en-US" sz="4000" dirty="0"/>
          </a:p>
        </p:txBody>
      </p:sp>
      <p:sp>
        <p:nvSpPr>
          <p:cNvPr id="3" name="內容版面配置區 2"/>
          <p:cNvSpPr>
            <a:spLocks noGrp="1"/>
          </p:cNvSpPr>
          <p:nvPr>
            <p:ph idx="1"/>
          </p:nvPr>
        </p:nvSpPr>
        <p:spPr>
          <a:xfrm>
            <a:off x="457200" y="1600200"/>
            <a:ext cx="8216900" cy="4853136"/>
          </a:xfrm>
        </p:spPr>
        <p:txBody>
          <a:bodyPr>
            <a:normAutofit lnSpcReduction="10000"/>
          </a:bodyPr>
          <a:lstStyle/>
          <a:p>
            <a:pPr>
              <a:lnSpc>
                <a:spcPct val="150000"/>
              </a:lnSpc>
            </a:pPr>
            <a:r>
              <a:rPr lang="en-US" altLang="zh-TW" sz="2500" dirty="0" smtClean="0"/>
              <a:t>89</a:t>
            </a:r>
            <a:r>
              <a:rPr lang="zh-TW" altLang="en-US" sz="2500" dirty="0" smtClean="0"/>
              <a:t>位受測者</a:t>
            </a:r>
            <a:r>
              <a:rPr lang="en-US" altLang="zh-TW" sz="2500" dirty="0" smtClean="0"/>
              <a:t>(54</a:t>
            </a:r>
            <a:r>
              <a:rPr lang="zh-TW" altLang="en-US" sz="2500" dirty="0" smtClean="0"/>
              <a:t>男，</a:t>
            </a:r>
            <a:r>
              <a:rPr lang="en-US" altLang="zh-TW" sz="2500" dirty="0" smtClean="0"/>
              <a:t>35</a:t>
            </a:r>
            <a:r>
              <a:rPr lang="zh-TW" altLang="en-US" sz="2500" dirty="0" smtClean="0"/>
              <a:t>女</a:t>
            </a:r>
            <a:r>
              <a:rPr lang="en-US" altLang="zh-TW" sz="2500" dirty="0" smtClean="0"/>
              <a:t>)</a:t>
            </a:r>
            <a:r>
              <a:rPr lang="zh-TW" altLang="en-US" sz="2500" dirty="0" smtClean="0"/>
              <a:t>，平均年齡</a:t>
            </a:r>
            <a:r>
              <a:rPr lang="en-US" altLang="zh-TW" sz="2500" dirty="0" smtClean="0"/>
              <a:t>42</a:t>
            </a:r>
            <a:r>
              <a:rPr lang="zh-TW" altLang="en-US" sz="2500" dirty="0" smtClean="0"/>
              <a:t>歲</a:t>
            </a:r>
            <a:r>
              <a:rPr lang="en-US" altLang="zh-TW" sz="2500" dirty="0" smtClean="0"/>
              <a:t>(</a:t>
            </a:r>
            <a:r>
              <a:rPr lang="zh-TW" altLang="en-US" sz="2500" dirty="0" smtClean="0"/>
              <a:t>介於</a:t>
            </a:r>
            <a:r>
              <a:rPr lang="en-US" altLang="zh-TW" sz="2500" dirty="0" smtClean="0"/>
              <a:t>20~72</a:t>
            </a:r>
            <a:r>
              <a:rPr lang="zh-TW" altLang="en-US" sz="2500" dirty="0" smtClean="0"/>
              <a:t>歲，</a:t>
            </a:r>
            <a:r>
              <a:rPr lang="en-US" altLang="zh-TW" sz="2500" dirty="0" smtClean="0"/>
              <a:t>SD=13)</a:t>
            </a:r>
          </a:p>
          <a:p>
            <a:pPr>
              <a:lnSpc>
                <a:spcPct val="150000"/>
              </a:lnSpc>
            </a:pPr>
            <a:r>
              <a:rPr lang="zh-TW" altLang="en-US" sz="2500" dirty="0" smtClean="0"/>
              <a:t>受測者是由</a:t>
            </a:r>
            <a:r>
              <a:rPr lang="en-US" altLang="zh-TW" sz="2500" dirty="0" smtClean="0"/>
              <a:t>Daimler AG</a:t>
            </a:r>
            <a:r>
              <a:rPr lang="zh-TW" altLang="en-US" sz="2500" dirty="0" smtClean="0"/>
              <a:t>資料庫所找到的自願者，皆有駕照且視力正常</a:t>
            </a:r>
            <a:endParaRPr lang="en-US" altLang="zh-TW" sz="2500" dirty="0" smtClean="0"/>
          </a:p>
          <a:p>
            <a:pPr>
              <a:lnSpc>
                <a:spcPct val="150000"/>
              </a:lnSpc>
            </a:pPr>
            <a:r>
              <a:rPr lang="en-US" altLang="zh-TW" sz="2500" dirty="0" smtClean="0"/>
              <a:t>94%</a:t>
            </a:r>
            <a:r>
              <a:rPr lang="zh-TW" altLang="en-US" sz="2500" dirty="0" smtClean="0"/>
              <a:t>的受測者</a:t>
            </a:r>
            <a:r>
              <a:rPr lang="zh-TW" altLang="en-US" sz="2500" dirty="0"/>
              <a:t>至少</a:t>
            </a:r>
            <a:r>
              <a:rPr lang="zh-TW" altLang="en-US" sz="2500" dirty="0" smtClean="0"/>
              <a:t>使用巡航控制</a:t>
            </a:r>
            <a:r>
              <a:rPr lang="en-US" altLang="zh-TW" sz="2500" dirty="0" smtClean="0"/>
              <a:t>(cruise control)</a:t>
            </a:r>
            <a:r>
              <a:rPr lang="zh-TW" altLang="en-US" sz="2500" dirty="0" smtClean="0"/>
              <a:t>一次</a:t>
            </a:r>
            <a:r>
              <a:rPr lang="en-US" altLang="zh-TW" sz="2500" dirty="0" smtClean="0"/>
              <a:t>(55%</a:t>
            </a:r>
            <a:r>
              <a:rPr lang="zh-TW" altLang="en-US" sz="2500" dirty="0" smtClean="0"/>
              <a:t>經常，</a:t>
            </a:r>
            <a:r>
              <a:rPr lang="en-US" altLang="zh-TW" sz="2500" dirty="0" smtClean="0"/>
              <a:t>29%</a:t>
            </a:r>
            <a:r>
              <a:rPr lang="zh-TW" altLang="en-US" sz="2500" dirty="0" smtClean="0"/>
              <a:t>偶爾，</a:t>
            </a:r>
            <a:r>
              <a:rPr lang="en-US" altLang="zh-TW" sz="2500" dirty="0" smtClean="0"/>
              <a:t>10%</a:t>
            </a:r>
            <a:r>
              <a:rPr lang="zh-TW" altLang="en-US" sz="2500" dirty="0" smtClean="0"/>
              <a:t>一次</a:t>
            </a:r>
            <a:r>
              <a:rPr lang="en-US" altLang="zh-TW" sz="2500" dirty="0" smtClean="0"/>
              <a:t>)</a:t>
            </a:r>
          </a:p>
          <a:p>
            <a:pPr>
              <a:lnSpc>
                <a:spcPct val="150000"/>
              </a:lnSpc>
            </a:pPr>
            <a:r>
              <a:rPr lang="zh-TW" altLang="en-US" sz="2500" dirty="0" smtClean="0"/>
              <a:t>受</a:t>
            </a:r>
            <a:r>
              <a:rPr lang="zh-TW" altLang="en-US" sz="2500" dirty="0"/>
              <a:t>測</a:t>
            </a:r>
            <a:r>
              <a:rPr lang="zh-TW" altLang="en-US" sz="2500" dirty="0" smtClean="0"/>
              <a:t>者聽完實驗說明後簽同意書，實驗數據採匿名收集，且可以隨時終止實驗</a:t>
            </a:r>
            <a:endParaRPr lang="en-US" altLang="zh-TW" sz="2500" dirty="0" smtClean="0"/>
          </a:p>
          <a:p>
            <a:pPr marL="0" indent="0">
              <a:lnSpc>
                <a:spcPct val="150000"/>
              </a:lnSpc>
              <a:buNone/>
            </a:pPr>
            <a:endParaRPr lang="zh-TW" altLang="en-US" sz="2500" dirty="0"/>
          </a:p>
        </p:txBody>
      </p:sp>
    </p:spTree>
    <p:extLst>
      <p:ext uri="{BB962C8B-B14F-4D97-AF65-F5344CB8AC3E}">
        <p14:creationId xmlns:p14="http://schemas.microsoft.com/office/powerpoint/2010/main" val="36221275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media.emercedesbenz.com.s3.amazonaws.com/magazine/wp-content/uploads/mercedes-benz-driving-simulator-12C1240_0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10832" y="4101323"/>
            <a:ext cx="3311996" cy="2207997"/>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title"/>
          </p:nvPr>
        </p:nvSpPr>
        <p:spPr>
          <a:solidFill>
            <a:schemeClr val="accent6">
              <a:lumMod val="60000"/>
              <a:lumOff val="40000"/>
            </a:schemeClr>
          </a:solidFill>
        </p:spPr>
        <p:txBody>
          <a:bodyPr>
            <a:normAutofit/>
          </a:bodyPr>
          <a:lstStyle/>
          <a:p>
            <a:r>
              <a:rPr lang="en-US" altLang="zh-TW" sz="4000" dirty="0" smtClean="0"/>
              <a:t>Method-</a:t>
            </a:r>
            <a:r>
              <a:rPr lang="en-US" altLang="zh-TW" sz="3600" dirty="0" smtClean="0"/>
              <a:t>driving simulator</a:t>
            </a:r>
            <a:endParaRPr lang="zh-TW" altLang="en-US" sz="3600" dirty="0"/>
          </a:p>
        </p:txBody>
      </p:sp>
      <p:sp>
        <p:nvSpPr>
          <p:cNvPr id="3" name="內容版面配置區 2"/>
          <p:cNvSpPr>
            <a:spLocks noGrp="1"/>
          </p:cNvSpPr>
          <p:nvPr>
            <p:ph idx="1"/>
          </p:nvPr>
        </p:nvSpPr>
        <p:spPr/>
        <p:txBody>
          <a:bodyPr>
            <a:normAutofit/>
          </a:bodyPr>
          <a:lstStyle/>
          <a:p>
            <a:pPr>
              <a:lnSpc>
                <a:spcPct val="150000"/>
              </a:lnSpc>
            </a:pPr>
            <a:r>
              <a:rPr lang="zh-TW" altLang="en-US" sz="2500" dirty="0"/>
              <a:t>實驗</a:t>
            </a:r>
            <a:r>
              <a:rPr lang="zh-TW" altLang="en-US" sz="2500" dirty="0" smtClean="0"/>
              <a:t>由德國的</a:t>
            </a:r>
            <a:r>
              <a:rPr lang="en-US" altLang="zh-TW" sz="2500" dirty="0" smtClean="0"/>
              <a:t>Daimler AG</a:t>
            </a:r>
            <a:r>
              <a:rPr lang="zh-TW" altLang="en-US" sz="2500" dirty="0" smtClean="0"/>
              <a:t>進行</a:t>
            </a:r>
            <a:endParaRPr lang="en-US" altLang="zh-TW" sz="2500" dirty="0" smtClean="0"/>
          </a:p>
          <a:p>
            <a:pPr>
              <a:lnSpc>
                <a:spcPct val="150000"/>
              </a:lnSpc>
            </a:pPr>
            <a:r>
              <a:rPr lang="zh-TW" altLang="en-US" sz="2500" dirty="0" smtClean="0"/>
              <a:t>車</a:t>
            </a:r>
            <a:r>
              <a:rPr lang="zh-TW" altLang="en-US" sz="2500" dirty="0"/>
              <a:t>款</a:t>
            </a:r>
            <a:r>
              <a:rPr lang="zh-TW" altLang="en-US" sz="2500" dirty="0" smtClean="0"/>
              <a:t>：</a:t>
            </a:r>
            <a:r>
              <a:rPr lang="en-US" altLang="zh-TW" sz="2500" dirty="0" smtClean="0"/>
              <a:t>Benz E-class sedan W212</a:t>
            </a:r>
          </a:p>
          <a:p>
            <a:pPr>
              <a:lnSpc>
                <a:spcPct val="150000"/>
              </a:lnSpc>
            </a:pPr>
            <a:r>
              <a:rPr lang="zh-TW" altLang="en-US" sz="2500" dirty="0"/>
              <a:t>擬真</a:t>
            </a:r>
            <a:r>
              <a:rPr lang="en-US" altLang="zh-TW" sz="2500" dirty="0" smtClean="0"/>
              <a:t>360</a:t>
            </a:r>
            <a:r>
              <a:rPr lang="en-US" altLang="zh-TW" sz="2500" baseline="30000" dirty="0" smtClean="0"/>
              <a:t>o</a:t>
            </a:r>
            <a:r>
              <a:rPr lang="zh-TW" altLang="en-US" sz="2500" dirty="0" smtClean="0"/>
              <a:t>投影</a:t>
            </a:r>
            <a:endParaRPr lang="en-US" altLang="zh-TW" sz="2500" dirty="0" smtClean="0"/>
          </a:p>
          <a:p>
            <a:pPr>
              <a:lnSpc>
                <a:spcPct val="150000"/>
              </a:lnSpc>
            </a:pPr>
            <a:r>
              <a:rPr lang="en-US" altLang="zh-TW" sz="2500" dirty="0" smtClean="0"/>
              <a:t>2</a:t>
            </a:r>
            <a:r>
              <a:rPr lang="zh-TW" altLang="en-US" sz="2500" dirty="0" smtClean="0"/>
              <a:t>台攝影機追蹤視線、駕駛狀況及加減速</a:t>
            </a:r>
            <a:endParaRPr lang="en-US" altLang="zh-TW" sz="2500" dirty="0" smtClean="0"/>
          </a:p>
        </p:txBody>
      </p:sp>
    </p:spTree>
    <p:extLst>
      <p:ext uri="{BB962C8B-B14F-4D97-AF65-F5344CB8AC3E}">
        <p14:creationId xmlns:p14="http://schemas.microsoft.com/office/powerpoint/2010/main" val="36876962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50000"/>
          <a:stretch/>
        </p:blipFill>
        <p:spPr bwMode="auto">
          <a:xfrm>
            <a:off x="5724128" y="4638483"/>
            <a:ext cx="2619176" cy="1921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標題 1"/>
          <p:cNvSpPr>
            <a:spLocks noGrp="1"/>
          </p:cNvSpPr>
          <p:nvPr>
            <p:ph type="title"/>
          </p:nvPr>
        </p:nvSpPr>
        <p:spPr>
          <a:solidFill>
            <a:schemeClr val="accent6">
              <a:lumMod val="60000"/>
              <a:lumOff val="40000"/>
            </a:schemeClr>
          </a:solidFill>
        </p:spPr>
        <p:txBody>
          <a:bodyPr>
            <a:normAutofit fontScale="90000"/>
          </a:bodyPr>
          <a:lstStyle/>
          <a:p>
            <a:r>
              <a:rPr lang="en-US" altLang="zh-TW" dirty="0" smtClean="0"/>
              <a:t>Method-</a:t>
            </a:r>
            <a:r>
              <a:rPr lang="en-US" altLang="zh-TW" sz="4000" dirty="0" smtClean="0"/>
              <a:t>highly automated driving system</a:t>
            </a:r>
            <a:endParaRPr lang="zh-TW" altLang="en-US" sz="4000" dirty="0"/>
          </a:p>
        </p:txBody>
      </p:sp>
      <p:sp>
        <p:nvSpPr>
          <p:cNvPr id="3" name="內容版面配置區 2"/>
          <p:cNvSpPr>
            <a:spLocks noGrp="1"/>
          </p:cNvSpPr>
          <p:nvPr>
            <p:ph idx="1"/>
          </p:nvPr>
        </p:nvSpPr>
        <p:spPr/>
        <p:txBody>
          <a:bodyPr>
            <a:normAutofit/>
          </a:bodyPr>
          <a:lstStyle/>
          <a:p>
            <a:r>
              <a:rPr lang="zh-TW" altLang="en-US" sz="2500" dirty="0" smtClean="0"/>
              <a:t>方向盤左側控制</a:t>
            </a:r>
            <a:r>
              <a:rPr lang="en-US" altLang="zh-TW" sz="2500" dirty="0" smtClean="0"/>
              <a:t>ACC(</a:t>
            </a:r>
            <a:r>
              <a:rPr lang="zh-TW" altLang="en-US" sz="2500" dirty="0" smtClean="0"/>
              <a:t>自動巡航控制系統</a:t>
            </a:r>
            <a:r>
              <a:rPr lang="en-US" altLang="zh-TW" sz="2500" dirty="0" smtClean="0"/>
              <a:t>)</a:t>
            </a:r>
            <a:r>
              <a:rPr lang="zh-TW" altLang="en-US" sz="2500" dirty="0"/>
              <a:t>及</a:t>
            </a:r>
            <a:r>
              <a:rPr lang="en-US" altLang="zh-TW" sz="2500" dirty="0" smtClean="0"/>
              <a:t>ALK(</a:t>
            </a:r>
            <a:r>
              <a:rPr lang="zh-TW" altLang="en-US" sz="2500" dirty="0"/>
              <a:t>主動</a:t>
            </a:r>
            <a:r>
              <a:rPr lang="zh-TW" altLang="en-US" sz="2500" dirty="0" smtClean="0"/>
              <a:t>車道維持</a:t>
            </a:r>
            <a:r>
              <a:rPr lang="en-US" altLang="zh-TW" sz="2500" dirty="0" smtClean="0"/>
              <a:t>)</a:t>
            </a:r>
          </a:p>
          <a:p>
            <a:r>
              <a:rPr lang="zh-TW" altLang="en-US" sz="2500" dirty="0"/>
              <a:t>自動駕駛時車速</a:t>
            </a:r>
            <a:r>
              <a:rPr lang="en-US" altLang="zh-TW" sz="2500" dirty="0" smtClean="0"/>
              <a:t>130km/</a:t>
            </a:r>
            <a:r>
              <a:rPr lang="en-US" altLang="zh-TW" sz="2500" dirty="0" err="1" smtClean="0"/>
              <a:t>hr</a:t>
            </a:r>
            <a:endParaRPr lang="en-US" altLang="zh-TW" sz="2500" dirty="0" smtClean="0"/>
          </a:p>
          <a:p>
            <a:r>
              <a:rPr lang="zh-TW" altLang="en-US" sz="2500" dirty="0" smtClean="0"/>
              <a:t>系統不會轉換車道及追車</a:t>
            </a:r>
            <a:endParaRPr lang="en-US" altLang="zh-TW" sz="2500" dirty="0" smtClean="0"/>
          </a:p>
          <a:p>
            <a:r>
              <a:rPr lang="zh-TW" altLang="en-US" sz="2500" dirty="0" smtClean="0"/>
              <a:t>前有較慢車時，自動調整</a:t>
            </a:r>
            <a:r>
              <a:rPr lang="en-US" altLang="zh-TW" sz="2500" dirty="0" smtClean="0"/>
              <a:t>Time Gap</a:t>
            </a:r>
            <a:r>
              <a:rPr lang="zh-TW" altLang="en-US" sz="2500" dirty="0" smtClean="0"/>
              <a:t>為</a:t>
            </a:r>
            <a:r>
              <a:rPr lang="en-US" altLang="zh-TW" sz="2500" dirty="0" smtClean="0"/>
              <a:t>2.5</a:t>
            </a:r>
            <a:r>
              <a:rPr lang="zh-TW" altLang="en-US" sz="2500" dirty="0" smtClean="0"/>
              <a:t>、</a:t>
            </a:r>
            <a:r>
              <a:rPr lang="en-US" altLang="zh-TW" sz="2500" dirty="0" smtClean="0"/>
              <a:t>3.0</a:t>
            </a:r>
            <a:r>
              <a:rPr lang="zh-TW" altLang="en-US" sz="2500" dirty="0" smtClean="0"/>
              <a:t>、</a:t>
            </a:r>
            <a:r>
              <a:rPr lang="en-US" altLang="zh-TW" sz="2500" dirty="0" smtClean="0"/>
              <a:t>3.5(</a:t>
            </a:r>
            <a:r>
              <a:rPr lang="zh-TW" altLang="en-US" sz="2500" dirty="0" smtClean="0"/>
              <a:t>秒</a:t>
            </a:r>
            <a:r>
              <a:rPr lang="en-US" altLang="zh-TW" sz="2500" dirty="0" smtClean="0"/>
              <a:t>)</a:t>
            </a:r>
          </a:p>
          <a:p>
            <a:r>
              <a:rPr lang="zh-TW" altLang="en-US" sz="2500" dirty="0" smtClean="0"/>
              <a:t>車內中央屏幕顯示駕駛狀態</a:t>
            </a:r>
            <a:r>
              <a:rPr lang="zh-TW" altLang="en-US" sz="2500" dirty="0"/>
              <a:t>，</a:t>
            </a:r>
            <a:r>
              <a:rPr lang="zh-TW" altLang="en-US" sz="2500" dirty="0" smtClean="0"/>
              <a:t>綠色</a:t>
            </a:r>
            <a:r>
              <a:rPr lang="zh-TW" altLang="en-US" sz="2500" dirty="0"/>
              <a:t>燈號</a:t>
            </a:r>
            <a:r>
              <a:rPr lang="zh-TW" altLang="en-US" sz="2500" dirty="0" smtClean="0"/>
              <a:t>代表自動駕駛啟用</a:t>
            </a:r>
            <a:endParaRPr lang="zh-TW" altLang="en-US" sz="2500" dirty="0"/>
          </a:p>
        </p:txBody>
      </p:sp>
    </p:spTree>
    <p:extLst>
      <p:ext uri="{BB962C8B-B14F-4D97-AF65-F5344CB8AC3E}">
        <p14:creationId xmlns:p14="http://schemas.microsoft.com/office/powerpoint/2010/main" val="36876962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solidFill>
            <a:schemeClr val="accent6">
              <a:lumMod val="60000"/>
              <a:lumOff val="40000"/>
            </a:schemeClr>
          </a:solidFill>
        </p:spPr>
        <p:txBody>
          <a:bodyPr>
            <a:normAutofit/>
          </a:bodyPr>
          <a:lstStyle/>
          <a:p>
            <a:r>
              <a:rPr lang="en-US" altLang="zh-TW" sz="4000" dirty="0" smtClean="0"/>
              <a:t>Method-</a:t>
            </a:r>
            <a:r>
              <a:rPr lang="en-US" altLang="zh-TW" sz="3600" dirty="0" smtClean="0"/>
              <a:t>test procedure(1/3)</a:t>
            </a:r>
            <a:endParaRPr lang="zh-TW" altLang="en-US" sz="3600" dirty="0"/>
          </a:p>
        </p:txBody>
      </p:sp>
      <p:sp>
        <p:nvSpPr>
          <p:cNvPr id="3" name="內容版面配置區 2"/>
          <p:cNvSpPr>
            <a:spLocks noGrp="1"/>
          </p:cNvSpPr>
          <p:nvPr>
            <p:ph idx="1"/>
          </p:nvPr>
        </p:nvSpPr>
        <p:spPr/>
        <p:txBody>
          <a:bodyPr>
            <a:normAutofit/>
          </a:bodyPr>
          <a:lstStyle/>
          <a:p>
            <a:pPr>
              <a:lnSpc>
                <a:spcPct val="150000"/>
              </a:lnSpc>
            </a:pPr>
            <a:r>
              <a:rPr lang="zh-TW" altLang="en-US" sz="2500" dirty="0" smtClean="0"/>
              <a:t>受測者填寫基本資料，並藉由指導書得知高自動化駕駛系統的資訊</a:t>
            </a:r>
            <a:endParaRPr lang="en-US" altLang="zh-TW" sz="2500" dirty="0" smtClean="0"/>
          </a:p>
          <a:p>
            <a:pPr>
              <a:lnSpc>
                <a:spcPct val="150000"/>
              </a:lnSpc>
            </a:pPr>
            <a:r>
              <a:rPr lang="zh-TW" altLang="en-US" sz="2500" dirty="0" smtClean="0"/>
              <a:t>發生自動化無法控制事件須轉換手動時，有視、聽覺提醒，但受測者不預先知道事件內容</a:t>
            </a:r>
            <a:endParaRPr lang="en-US" altLang="zh-TW" sz="2500" dirty="0" smtClean="0"/>
          </a:p>
          <a:p>
            <a:pPr>
              <a:lnSpc>
                <a:spcPct val="150000"/>
              </a:lnSpc>
            </a:pPr>
            <a:r>
              <a:rPr lang="zh-TW" altLang="en-US" sz="2500" dirty="0" smtClean="0"/>
              <a:t>自動化駕駛開啟</a:t>
            </a:r>
            <a:r>
              <a:rPr lang="zh-TW" altLang="en-US" sz="2500" dirty="0"/>
              <a:t>時，</a:t>
            </a:r>
            <a:r>
              <a:rPr lang="zh-TW" altLang="en-US" sz="2500" dirty="0" smtClean="0"/>
              <a:t>須同時執行</a:t>
            </a:r>
            <a:r>
              <a:rPr lang="zh-TW" altLang="en-US" sz="2500" dirty="0"/>
              <a:t>次要</a:t>
            </a:r>
            <a:r>
              <a:rPr lang="zh-TW" altLang="en-US" sz="2500" dirty="0" smtClean="0"/>
              <a:t>任務</a:t>
            </a:r>
            <a:endParaRPr lang="en-US" altLang="zh-TW" sz="2500" dirty="0" smtClean="0"/>
          </a:p>
        </p:txBody>
      </p:sp>
    </p:spTree>
    <p:extLst>
      <p:ext uri="{BB962C8B-B14F-4D97-AF65-F5344CB8AC3E}">
        <p14:creationId xmlns:p14="http://schemas.microsoft.com/office/powerpoint/2010/main" val="36876962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solidFill>
            <a:schemeClr val="accent6">
              <a:lumMod val="60000"/>
              <a:lumOff val="40000"/>
            </a:schemeClr>
          </a:solidFill>
        </p:spPr>
        <p:txBody>
          <a:bodyPr>
            <a:normAutofit/>
          </a:bodyPr>
          <a:lstStyle/>
          <a:p>
            <a:r>
              <a:rPr lang="en-US" altLang="zh-TW" sz="4000" dirty="0" smtClean="0"/>
              <a:t>Method-</a:t>
            </a:r>
            <a:r>
              <a:rPr lang="en-US" altLang="zh-TW" sz="3600" dirty="0" smtClean="0"/>
              <a:t>test procedure(2/3)</a:t>
            </a:r>
            <a:endParaRPr lang="zh-TW" altLang="en-US" sz="3600" dirty="0"/>
          </a:p>
        </p:txBody>
      </p:sp>
      <p:sp>
        <p:nvSpPr>
          <p:cNvPr id="3" name="內容版面配置區 2"/>
          <p:cNvSpPr>
            <a:spLocks noGrp="1"/>
          </p:cNvSpPr>
          <p:nvPr>
            <p:ph idx="1"/>
          </p:nvPr>
        </p:nvSpPr>
        <p:spPr/>
        <p:txBody>
          <a:bodyPr>
            <a:noAutofit/>
          </a:bodyPr>
          <a:lstStyle/>
          <a:p>
            <a:pPr>
              <a:lnSpc>
                <a:spcPct val="150000"/>
              </a:lnSpc>
            </a:pPr>
            <a:r>
              <a:rPr lang="zh-TW" altLang="en-US" sz="2500" dirty="0" smtClean="0"/>
              <a:t>訓練</a:t>
            </a:r>
            <a:r>
              <a:rPr lang="en-US" altLang="zh-TW" sz="2500" dirty="0" smtClean="0"/>
              <a:t>11km</a:t>
            </a:r>
            <a:r>
              <a:rPr lang="zh-TW" altLang="en-US" sz="2500" dirty="0" smtClean="0"/>
              <a:t>，兩線道高速公路，手動駕駛</a:t>
            </a:r>
            <a:endParaRPr lang="en-US" altLang="zh-TW" sz="2500" dirty="0" smtClean="0"/>
          </a:p>
          <a:p>
            <a:pPr>
              <a:lnSpc>
                <a:spcPct val="150000"/>
              </a:lnSpc>
            </a:pPr>
            <a:r>
              <a:rPr lang="zh-TW" altLang="en-US" sz="2500" dirty="0" smtClean="0"/>
              <a:t>實驗</a:t>
            </a:r>
            <a:r>
              <a:rPr lang="zh-TW" altLang="en-US" sz="2500" dirty="0"/>
              <a:t>開始，開啟自動化駕駛，</a:t>
            </a:r>
            <a:r>
              <a:rPr lang="zh-TW" altLang="en-US" sz="2500" dirty="0" smtClean="0"/>
              <a:t>受測者須行駛右線道，</a:t>
            </a:r>
            <a:r>
              <a:rPr lang="en-US" altLang="zh-TW" sz="2500" dirty="0" smtClean="0"/>
              <a:t>2km</a:t>
            </a:r>
            <a:r>
              <a:rPr lang="zh-TW" altLang="en-US" sz="2500" dirty="0" smtClean="0"/>
              <a:t>處有</a:t>
            </a:r>
            <a:r>
              <a:rPr lang="en-US" altLang="zh-TW" sz="2500" dirty="0" smtClean="0"/>
              <a:t>120km/</a:t>
            </a:r>
            <a:r>
              <a:rPr lang="en-US" altLang="zh-TW" sz="2500" dirty="0" err="1" smtClean="0"/>
              <a:t>hr</a:t>
            </a:r>
            <a:r>
              <a:rPr lang="zh-TW" altLang="en-US" sz="2500" dirty="0" smtClean="0"/>
              <a:t>黑色</a:t>
            </a:r>
            <a:r>
              <a:rPr lang="en-US" altLang="zh-TW" sz="2500" dirty="0" smtClean="0"/>
              <a:t>SUV</a:t>
            </a:r>
            <a:r>
              <a:rPr lang="zh-TW" altLang="en-US" sz="2500" dirty="0" smtClean="0"/>
              <a:t>在同車道上；系統調整速度與</a:t>
            </a:r>
            <a:r>
              <a:rPr lang="en-US" altLang="zh-TW" sz="2500" dirty="0" smtClean="0"/>
              <a:t>SUV</a:t>
            </a:r>
            <a:r>
              <a:rPr lang="zh-TW" altLang="en-US" sz="2500" dirty="0" smtClean="0"/>
              <a:t>一致，依照實驗的情況以固定的</a:t>
            </a:r>
            <a:r>
              <a:rPr lang="en-US" altLang="zh-TW" sz="2500" dirty="0" smtClean="0"/>
              <a:t>Time Gap</a:t>
            </a:r>
            <a:r>
              <a:rPr lang="zh-TW" altLang="en-US" sz="2500" dirty="0" smtClean="0"/>
              <a:t>為</a:t>
            </a:r>
            <a:r>
              <a:rPr lang="en-US" altLang="zh-TW" sz="2500" dirty="0" smtClean="0"/>
              <a:t>2.5</a:t>
            </a:r>
            <a:r>
              <a:rPr lang="zh-TW" altLang="en-US" sz="2500" dirty="0" smtClean="0"/>
              <a:t>、</a:t>
            </a:r>
            <a:r>
              <a:rPr lang="en-US" altLang="zh-TW" sz="2500" dirty="0" smtClean="0"/>
              <a:t>3.0</a:t>
            </a:r>
            <a:r>
              <a:rPr lang="zh-TW" altLang="en-US" sz="2500" dirty="0" smtClean="0"/>
              <a:t>或</a:t>
            </a:r>
            <a:r>
              <a:rPr lang="en-US" altLang="zh-TW" sz="2500" dirty="0" smtClean="0"/>
              <a:t>3.5</a:t>
            </a:r>
            <a:r>
              <a:rPr lang="zh-TW" altLang="en-US" sz="2500" dirty="0" smtClean="0"/>
              <a:t>秒</a:t>
            </a:r>
            <a:r>
              <a:rPr lang="zh-TW" altLang="en-US" sz="2500" dirty="0"/>
              <a:t>進行跟車</a:t>
            </a:r>
            <a:r>
              <a:rPr lang="zh-TW" altLang="en-US" sz="2500" dirty="0" smtClean="0"/>
              <a:t>並</a:t>
            </a:r>
            <a:r>
              <a:rPr lang="zh-TW" altLang="en-US" sz="2500" dirty="0"/>
              <a:t>進行次要</a:t>
            </a:r>
            <a:r>
              <a:rPr lang="zh-TW" altLang="en-US" sz="2500" dirty="0" smtClean="0"/>
              <a:t>任務</a:t>
            </a:r>
            <a:endParaRPr lang="en-US" altLang="zh-TW" sz="2500" dirty="0" smtClean="0"/>
          </a:p>
          <a:p>
            <a:pPr>
              <a:lnSpc>
                <a:spcPct val="150000"/>
              </a:lnSpc>
            </a:pPr>
            <a:r>
              <a:rPr lang="en-US" altLang="zh-TW" sz="2500" dirty="0" smtClean="0"/>
              <a:t>Time Gap</a:t>
            </a:r>
            <a:r>
              <a:rPr lang="zh-TW" altLang="en-US" sz="2500" dirty="0" smtClean="0"/>
              <a:t>：受測者的車完全超過</a:t>
            </a:r>
            <a:r>
              <a:rPr lang="en-US" altLang="zh-TW" sz="2500" dirty="0" smtClean="0"/>
              <a:t>SUV</a:t>
            </a:r>
            <a:r>
              <a:rPr lang="zh-TW" altLang="en-US" sz="2500" dirty="0"/>
              <a:t>需要多少</a:t>
            </a:r>
            <a:r>
              <a:rPr lang="zh-TW" altLang="en-US" sz="2500" dirty="0" smtClean="0"/>
              <a:t>秒</a:t>
            </a:r>
            <a:endParaRPr lang="en-US" altLang="zh-TW" sz="2500" dirty="0" smtClean="0"/>
          </a:p>
        </p:txBody>
      </p:sp>
    </p:spTree>
    <p:extLst>
      <p:ext uri="{BB962C8B-B14F-4D97-AF65-F5344CB8AC3E}">
        <p14:creationId xmlns:p14="http://schemas.microsoft.com/office/powerpoint/2010/main" val="11145350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2970</TotalTime>
  <Words>1205</Words>
  <Application>Microsoft Office PowerPoint</Application>
  <PresentationFormat>如螢幕大小 (4:3)</PresentationFormat>
  <Paragraphs>93</Paragraphs>
  <Slides>24</Slides>
  <Notes>0</Notes>
  <HiddenSlides>0</HiddenSlides>
  <MMClips>0</MMClips>
  <ScaleCrop>false</ScaleCrop>
  <HeadingPairs>
    <vt:vector size="4" baseType="variant">
      <vt:variant>
        <vt:lpstr>佈景主題</vt:lpstr>
      </vt:variant>
      <vt:variant>
        <vt:i4>1</vt:i4>
      </vt:variant>
      <vt:variant>
        <vt:lpstr>投影片標題</vt:lpstr>
      </vt:variant>
      <vt:variant>
        <vt:i4>24</vt:i4>
      </vt:variant>
    </vt:vector>
  </HeadingPairs>
  <TitlesOfParts>
    <vt:vector size="25" baseType="lpstr">
      <vt:lpstr>Office 佈景主題</vt:lpstr>
      <vt:lpstr>PowerPoint 簡報</vt:lpstr>
      <vt:lpstr>Introduction-take-over time</vt:lpstr>
      <vt:lpstr>Introduction-visual distraction</vt:lpstr>
      <vt:lpstr>Introduction-gaze behavior</vt:lpstr>
      <vt:lpstr>Method-participants</vt:lpstr>
      <vt:lpstr>Method-driving simulator</vt:lpstr>
      <vt:lpstr>Method-highly automated driving system</vt:lpstr>
      <vt:lpstr>Method-test procedure(1/3)</vt:lpstr>
      <vt:lpstr>Method-test procedure(2/3)</vt:lpstr>
      <vt:lpstr>Method-test procedure(3/3)</vt:lpstr>
      <vt:lpstr>Method-secondary task</vt:lpstr>
      <vt:lpstr>Method-recording of eye movements</vt:lpstr>
      <vt:lpstr>Results-gaze behavior during highly auto drive and secondary(1/2)</vt:lpstr>
      <vt:lpstr>Results-gaze behavior during highly auto drive and secondary(2/2)</vt:lpstr>
      <vt:lpstr>Results-driver classification based on gaze behavior</vt:lpstr>
      <vt:lpstr>Results-driver classification based on gaze behavior</vt:lpstr>
      <vt:lpstr>Results-driver take-over</vt:lpstr>
      <vt:lpstr>Results-driver take-over</vt:lpstr>
      <vt:lpstr>Results-stability of gaze behavior</vt:lpstr>
      <vt:lpstr>Discussion-allocation of visual attention between driving and secondary</vt:lpstr>
      <vt:lpstr>Discussion-driver classification based on gaze behavior</vt:lpstr>
      <vt:lpstr>Discussion-influence of gaze behavior on driver take-over</vt:lpstr>
      <vt:lpstr>Discussion-take-over model</vt:lpstr>
      <vt:lpstr>THE END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determines the take-over time? An integrated model approach of driver take-over after automated driving </dc:title>
  <dc:creator>Lizto</dc:creator>
  <cp:lastModifiedBy>Lizto</cp:lastModifiedBy>
  <cp:revision>72</cp:revision>
  <dcterms:created xsi:type="dcterms:W3CDTF">2016-03-29T06:13:39Z</dcterms:created>
  <dcterms:modified xsi:type="dcterms:W3CDTF">2016-04-20T01:55:54Z</dcterms:modified>
</cp:coreProperties>
</file>